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8" r:id="rId2"/>
  </p:sldMasterIdLst>
  <p:notesMasterIdLst>
    <p:notesMasterId r:id="rId19"/>
  </p:notesMasterIdLst>
  <p:handoutMasterIdLst>
    <p:handoutMasterId r:id="rId20"/>
  </p:handoutMasterIdLst>
  <p:sldIdLst>
    <p:sldId id="532" r:id="rId3"/>
    <p:sldId id="538" r:id="rId4"/>
    <p:sldId id="539" r:id="rId5"/>
    <p:sldId id="352" r:id="rId6"/>
    <p:sldId id="535" r:id="rId7"/>
    <p:sldId id="536" r:id="rId8"/>
    <p:sldId id="463" r:id="rId9"/>
    <p:sldId id="466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3" r:id="rId18"/>
  </p:sldIdLst>
  <p:sldSz cx="12192000" cy="6858000"/>
  <p:notesSz cx="9926638" cy="6797675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zenz" initials="lz" lastIdx="1" clrIdx="0">
    <p:extLst/>
  </p:cmAuthor>
  <p:cmAuthor id="3" name="Aleksandra Pusica" initials="AP" lastIdx="44" clrIdx="1">
    <p:extLst/>
  </p:cmAuthor>
  <p:cmAuthor id="4" name="Valerie Stehling" initials="VS" lastIdx="32" clrIdx="2">
    <p:extLst>
      <p:ext uri="{19B8F6BF-5375-455C-9EA6-DF929625EA0E}">
        <p15:presenceInfo xmlns:p15="http://schemas.microsoft.com/office/powerpoint/2012/main" userId="S-1-5-21-1957124611-379390125-2798390094-1703" providerId="AD"/>
      </p:ext>
    </p:extLst>
  </p:cmAuthor>
  <p:cmAuthor id="5" name="Nina Schiffeler" initials="NS" lastIdx="1" clrIdx="3">
    <p:extLst>
      <p:ext uri="{19B8F6BF-5375-455C-9EA6-DF929625EA0E}">
        <p15:presenceInfo xmlns:p15="http://schemas.microsoft.com/office/powerpoint/2012/main" userId="S-1-5-21-1957124611-379390125-2798390094-1842" providerId="AD"/>
      </p:ext>
    </p:extLst>
  </p:cmAuthor>
  <p:cmAuthor id="6" name="Anne Kerschgens" initials="AK" lastIdx="2" clrIdx="4">
    <p:extLst>
      <p:ext uri="{19B8F6BF-5375-455C-9EA6-DF929625EA0E}">
        <p15:presenceInfo xmlns:p15="http://schemas.microsoft.com/office/powerpoint/2012/main" userId="S-1-5-21-1957124611-379390125-2798390094-4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F1E"/>
    <a:srgbClr val="98C01D"/>
    <a:srgbClr val="9DAD6B"/>
    <a:srgbClr val="FFFFFF"/>
    <a:srgbClr val="869A48"/>
    <a:srgbClr val="98C01C"/>
    <a:srgbClr val="97C01E"/>
    <a:srgbClr val="7F7F7F"/>
    <a:srgbClr val="9DC61E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75657" autoAdjust="0"/>
  </p:normalViewPr>
  <p:slideViewPr>
    <p:cSldViewPr>
      <p:cViewPr varScale="1">
        <p:scale>
          <a:sx n="84" d="100"/>
          <a:sy n="84" d="100"/>
        </p:scale>
        <p:origin x="678" y="60"/>
      </p:cViewPr>
      <p:guideLst>
        <p:guide orient="horz" pos="2160"/>
        <p:guide pos="61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>
      <p:cViewPr varScale="1">
        <p:scale>
          <a:sx n="101" d="100"/>
          <a:sy n="101" d="100"/>
        </p:scale>
        <p:origin x="355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14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E5DE5-EA3B-40FD-93DE-F8E93A4E0FD9}" type="doc">
      <dgm:prSet loTypeId="urn:microsoft.com/office/officeart/2005/8/layout/chevron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de-DE"/>
        </a:p>
      </dgm:t>
    </dgm:pt>
    <dgm:pt modelId="{24A20756-9CB7-47D7-9119-7BD54596071B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Jeder Teilnehmende erhält Word-Datei mit Fragen (vorab per E-Mail).</a:t>
          </a:r>
          <a:endParaRPr lang="de-DE" sz="1800" dirty="0"/>
        </a:p>
      </dgm:t>
    </dgm:pt>
    <dgm:pt modelId="{69E3EB25-2104-4352-99A2-C73DFB364F87}" type="parTrans" cxnId="{1E212965-82C9-4CB4-85A1-318CE231C2C6}">
      <dgm:prSet/>
      <dgm:spPr/>
      <dgm:t>
        <a:bodyPr/>
        <a:lstStyle/>
        <a:p>
          <a:endParaRPr lang="de-DE"/>
        </a:p>
      </dgm:t>
    </dgm:pt>
    <dgm:pt modelId="{4B1F1DE9-F205-4B58-A8DD-0529EDFC844D}" type="sibTrans" cxnId="{1E212965-82C9-4CB4-85A1-318CE231C2C6}">
      <dgm:prSet/>
      <dgm:spPr/>
      <dgm:t>
        <a:bodyPr/>
        <a:lstStyle/>
        <a:p>
          <a:endParaRPr lang="de-DE"/>
        </a:p>
      </dgm:t>
    </dgm:pt>
    <dgm:pt modelId="{EF9E83CD-8FF7-4E39-8D42-AB5D29B02820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dirty="0" smtClean="0"/>
            <a:t>2.</a:t>
          </a:r>
          <a:endParaRPr lang="de-DE" dirty="0"/>
        </a:p>
      </dgm:t>
    </dgm:pt>
    <dgm:pt modelId="{7E2F40D0-2089-49BB-82F3-EECD2A81D100}" type="parTrans" cxnId="{5FABC467-92F7-42CE-961E-A41CFC48308C}">
      <dgm:prSet/>
      <dgm:spPr/>
      <dgm:t>
        <a:bodyPr/>
        <a:lstStyle/>
        <a:p>
          <a:endParaRPr lang="de-DE"/>
        </a:p>
      </dgm:t>
    </dgm:pt>
    <dgm:pt modelId="{D63A269D-CB80-4A5C-8AE8-F23DAE36E46A}" type="sibTrans" cxnId="{5FABC467-92F7-42CE-961E-A41CFC48308C}">
      <dgm:prSet/>
      <dgm:spPr/>
      <dgm:t>
        <a:bodyPr/>
        <a:lstStyle/>
        <a:p>
          <a:endParaRPr lang="de-DE"/>
        </a:p>
      </dgm:t>
    </dgm:pt>
    <dgm:pt modelId="{920BC502-1988-4199-9800-1674562C36F3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Name</a:t>
          </a:r>
          <a:endParaRPr lang="de-DE" sz="1800" dirty="0"/>
        </a:p>
      </dgm:t>
    </dgm:pt>
    <dgm:pt modelId="{B060663E-D3E4-4F90-B49D-A2A1DF6029EC}" type="parTrans" cxnId="{9AD86C15-58C4-425F-98FA-EDB200604CFA}">
      <dgm:prSet/>
      <dgm:spPr/>
      <dgm:t>
        <a:bodyPr/>
        <a:lstStyle/>
        <a:p>
          <a:endParaRPr lang="de-DE"/>
        </a:p>
      </dgm:t>
    </dgm:pt>
    <dgm:pt modelId="{F96B9539-97CC-49A2-A649-8550D72EEE05}" type="sibTrans" cxnId="{9AD86C15-58C4-425F-98FA-EDB200604CFA}">
      <dgm:prSet/>
      <dgm:spPr/>
      <dgm:t>
        <a:bodyPr/>
        <a:lstStyle/>
        <a:p>
          <a:endParaRPr lang="de-DE"/>
        </a:p>
      </dgm:t>
    </dgm:pt>
    <dgm:pt modelId="{3D6D8D90-B507-4BCD-A056-6BF0938CEA9C}">
      <dgm:prSet phldrT="[Text]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dirty="0" smtClean="0"/>
            <a:t>3.</a:t>
          </a:r>
          <a:endParaRPr lang="de-DE" dirty="0"/>
        </a:p>
      </dgm:t>
    </dgm:pt>
    <dgm:pt modelId="{96CDB86E-EAC4-482B-8121-887B88318512}" type="parTrans" cxnId="{F855CFA8-40B7-459D-8EDF-E905105A3A5A}">
      <dgm:prSet/>
      <dgm:spPr/>
      <dgm:t>
        <a:bodyPr/>
        <a:lstStyle/>
        <a:p>
          <a:endParaRPr lang="de-DE"/>
        </a:p>
      </dgm:t>
    </dgm:pt>
    <dgm:pt modelId="{F812669C-9AB2-4DCB-ACD5-25B81E095558}" type="sibTrans" cxnId="{F855CFA8-40B7-459D-8EDF-E905105A3A5A}">
      <dgm:prSet/>
      <dgm:spPr/>
      <dgm:t>
        <a:bodyPr/>
        <a:lstStyle/>
        <a:p>
          <a:endParaRPr lang="de-DE"/>
        </a:p>
      </dgm:t>
    </dgm:pt>
    <dgm:pt modelId="{DE664F4D-F75E-42E7-AC5F-86DF1510F70D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Teilnehmende stellen ihre Informationen im Plenum vor und Moderatorenteam sammelt an Whiteboard.</a:t>
          </a:r>
          <a:endParaRPr lang="de-DE" sz="1800" dirty="0"/>
        </a:p>
      </dgm:t>
    </dgm:pt>
    <dgm:pt modelId="{43B557A4-E3CD-4AFE-8C42-3413D422FE4F}" type="parTrans" cxnId="{98AAC0B3-C807-4E9E-B145-58C6C09A587C}">
      <dgm:prSet/>
      <dgm:spPr/>
      <dgm:t>
        <a:bodyPr/>
        <a:lstStyle/>
        <a:p>
          <a:endParaRPr lang="de-DE"/>
        </a:p>
      </dgm:t>
    </dgm:pt>
    <dgm:pt modelId="{CE2106A7-8C08-42C6-A583-172A479CB163}" type="sibTrans" cxnId="{98AAC0B3-C807-4E9E-B145-58C6C09A587C}">
      <dgm:prSet/>
      <dgm:spPr/>
      <dgm:t>
        <a:bodyPr/>
        <a:lstStyle/>
        <a:p>
          <a:endParaRPr lang="de-DE"/>
        </a:p>
      </dgm:t>
    </dgm:pt>
    <dgm:pt modelId="{8A28A5A4-ED8D-4898-A499-797FD9B6115D}">
      <dgm:prSet phldrT="[Text]"/>
      <dgm:spPr>
        <a:solidFill>
          <a:srgbClr val="9DC61E"/>
        </a:solidFill>
      </dgm:spPr>
      <dgm:t>
        <a:bodyPr/>
        <a:lstStyle/>
        <a:p>
          <a:r>
            <a:rPr lang="de-DE" dirty="0" smtClean="0"/>
            <a:t>1.</a:t>
          </a:r>
          <a:endParaRPr lang="de-DE" dirty="0"/>
        </a:p>
      </dgm:t>
    </dgm:pt>
    <dgm:pt modelId="{D4A4993D-6BEB-41F6-872C-626262FEC221}" type="sibTrans" cxnId="{D816A67B-2BBC-4524-8F05-39561943E568}">
      <dgm:prSet/>
      <dgm:spPr/>
      <dgm:t>
        <a:bodyPr/>
        <a:lstStyle/>
        <a:p>
          <a:endParaRPr lang="de-DE"/>
        </a:p>
      </dgm:t>
    </dgm:pt>
    <dgm:pt modelId="{66F6E82B-4D9F-4B45-843E-F786328263C9}" type="parTrans" cxnId="{D816A67B-2BBC-4524-8F05-39561943E568}">
      <dgm:prSet/>
      <dgm:spPr/>
      <dgm:t>
        <a:bodyPr/>
        <a:lstStyle/>
        <a:p>
          <a:endParaRPr lang="de-DE"/>
        </a:p>
      </dgm:t>
    </dgm:pt>
    <dgm:pt modelId="{B2548AC4-8A0B-41B8-848E-617825C65BD7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In welcher Disziplin bin ich verortet?</a:t>
          </a:r>
          <a:endParaRPr lang="de-DE" sz="1800" dirty="0"/>
        </a:p>
      </dgm:t>
    </dgm:pt>
    <dgm:pt modelId="{71743F20-E924-4AB7-97BE-4B5B761260BF}" type="parTrans" cxnId="{BC88425E-8CF2-4DD9-837E-D84678BC93EA}">
      <dgm:prSet/>
      <dgm:spPr/>
      <dgm:t>
        <a:bodyPr/>
        <a:lstStyle/>
        <a:p>
          <a:endParaRPr lang="de-DE"/>
        </a:p>
      </dgm:t>
    </dgm:pt>
    <dgm:pt modelId="{8EFE0D56-AE36-4B40-8F81-AF7B3AE86042}" type="sibTrans" cxnId="{BC88425E-8CF2-4DD9-837E-D84678BC93EA}">
      <dgm:prSet/>
      <dgm:spPr/>
      <dgm:t>
        <a:bodyPr/>
        <a:lstStyle/>
        <a:p>
          <a:endParaRPr lang="de-DE"/>
        </a:p>
      </dgm:t>
    </dgm:pt>
    <dgm:pt modelId="{BD7719D5-FB14-4562-9AC7-DD6DE9E9FCEA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In welchen Branchen konnte ich bisher Erfahrungen sammeln?</a:t>
          </a:r>
          <a:endParaRPr lang="de-DE" sz="1800" dirty="0"/>
        </a:p>
      </dgm:t>
    </dgm:pt>
    <dgm:pt modelId="{9810AB42-2BD9-4729-83FB-A9F6C97A4377}" type="parTrans" cxnId="{8079F9CA-0AFE-4004-9BEB-62CFE8667845}">
      <dgm:prSet/>
      <dgm:spPr/>
      <dgm:t>
        <a:bodyPr/>
        <a:lstStyle/>
        <a:p>
          <a:endParaRPr lang="de-DE"/>
        </a:p>
      </dgm:t>
    </dgm:pt>
    <dgm:pt modelId="{04450672-C6D0-42E1-A4C4-828BD93D219C}" type="sibTrans" cxnId="{8079F9CA-0AFE-4004-9BEB-62CFE8667845}">
      <dgm:prSet/>
      <dgm:spPr/>
      <dgm:t>
        <a:bodyPr/>
        <a:lstStyle/>
        <a:p>
          <a:endParaRPr lang="de-DE"/>
        </a:p>
      </dgm:t>
    </dgm:pt>
    <dgm:pt modelId="{4F2529C5-FD79-4392-9A5C-06EBE247114F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Welche Stärken bringe ich in meine Forschungsarbeit ein?</a:t>
          </a:r>
          <a:endParaRPr lang="de-DE" sz="1800" dirty="0"/>
        </a:p>
      </dgm:t>
    </dgm:pt>
    <dgm:pt modelId="{55C201A5-5889-4A20-A594-E6A895596498}" type="parTrans" cxnId="{C74EE6CD-C7E7-4371-891A-E7E4F730C67C}">
      <dgm:prSet/>
      <dgm:spPr/>
      <dgm:t>
        <a:bodyPr/>
        <a:lstStyle/>
        <a:p>
          <a:endParaRPr lang="de-DE"/>
        </a:p>
      </dgm:t>
    </dgm:pt>
    <dgm:pt modelId="{D1AF5D4C-88C4-4305-89BA-65FB0D0BB130}" type="sibTrans" cxnId="{C74EE6CD-C7E7-4371-891A-E7E4F730C67C}">
      <dgm:prSet/>
      <dgm:spPr/>
      <dgm:t>
        <a:bodyPr/>
        <a:lstStyle/>
        <a:p>
          <a:endParaRPr lang="de-DE"/>
        </a:p>
      </dgm:t>
    </dgm:pt>
    <dgm:pt modelId="{A1221623-1659-4C2D-BE22-46F732C5A6B5}" type="pres">
      <dgm:prSet presAssocID="{BD3E5DE5-EA3B-40FD-93DE-F8E93A4E0F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F9A3D9-1893-4C9A-A6A7-169DC86AAB65}" type="pres">
      <dgm:prSet presAssocID="{8A28A5A4-ED8D-4898-A499-797FD9B6115D}" presName="composite" presStyleCnt="0"/>
      <dgm:spPr/>
    </dgm:pt>
    <dgm:pt modelId="{46296F58-C9DD-48A1-B1B4-0B0FE6E86934}" type="pres">
      <dgm:prSet presAssocID="{8A28A5A4-ED8D-4898-A499-797FD9B6115D}" presName="parentText" presStyleLbl="alignNode1" presStyleIdx="0" presStyleCnt="3" custLinFactNeighborY="-3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5B5FD6-A91C-4569-9EC0-C5328F22D6D9}" type="pres">
      <dgm:prSet presAssocID="{8A28A5A4-ED8D-4898-A499-797FD9B6115D}" presName="descendantText" presStyleLbl="alignAcc1" presStyleIdx="0" presStyleCnt="3" custLinFactNeighborY="13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45B92C-0C30-4569-AD9D-B4397561FC97}" type="pres">
      <dgm:prSet presAssocID="{D4A4993D-6BEB-41F6-872C-626262FEC221}" presName="sp" presStyleCnt="0"/>
      <dgm:spPr/>
    </dgm:pt>
    <dgm:pt modelId="{0AFDE157-4E8C-4E1B-B254-A2DC09003E92}" type="pres">
      <dgm:prSet presAssocID="{EF9E83CD-8FF7-4E39-8D42-AB5D29B02820}" presName="composite" presStyleCnt="0"/>
      <dgm:spPr/>
    </dgm:pt>
    <dgm:pt modelId="{023221DB-D4DF-4284-B7FB-76DF9215A6CB}" type="pres">
      <dgm:prSet presAssocID="{EF9E83CD-8FF7-4E39-8D42-AB5D29B028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68B2FD-F35D-4961-AC32-8E7D9621EE7D}" type="pres">
      <dgm:prSet presAssocID="{EF9E83CD-8FF7-4E39-8D42-AB5D29B0282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66D8AC-8651-4E91-B504-F2F797363E16}" type="pres">
      <dgm:prSet presAssocID="{D63A269D-CB80-4A5C-8AE8-F23DAE36E46A}" presName="sp" presStyleCnt="0"/>
      <dgm:spPr/>
    </dgm:pt>
    <dgm:pt modelId="{34D58244-9BE6-4FD5-AD4A-00C6E687F27C}" type="pres">
      <dgm:prSet presAssocID="{3D6D8D90-B507-4BCD-A056-6BF0938CEA9C}" presName="composite" presStyleCnt="0"/>
      <dgm:spPr/>
    </dgm:pt>
    <dgm:pt modelId="{D50B9C9F-6F30-4BF7-92DC-85F00592DF9C}" type="pres">
      <dgm:prSet presAssocID="{3D6D8D90-B507-4BCD-A056-6BF0938CEA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76E527-65BB-4F34-91EB-524EBB5AF5CE}" type="pres">
      <dgm:prSet presAssocID="{3D6D8D90-B507-4BCD-A056-6BF0938CEA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816A67B-2BBC-4524-8F05-39561943E568}" srcId="{BD3E5DE5-EA3B-40FD-93DE-F8E93A4E0FD9}" destId="{8A28A5A4-ED8D-4898-A499-797FD9B6115D}" srcOrd="0" destOrd="0" parTransId="{66F6E82B-4D9F-4B45-843E-F786328263C9}" sibTransId="{D4A4993D-6BEB-41F6-872C-626262FEC221}"/>
    <dgm:cxn modelId="{F855CFA8-40B7-459D-8EDF-E905105A3A5A}" srcId="{BD3E5DE5-EA3B-40FD-93DE-F8E93A4E0FD9}" destId="{3D6D8D90-B507-4BCD-A056-6BF0938CEA9C}" srcOrd="2" destOrd="0" parTransId="{96CDB86E-EAC4-482B-8121-887B88318512}" sibTransId="{F812669C-9AB2-4DCB-ACD5-25B81E095558}"/>
    <dgm:cxn modelId="{72C49A64-2369-4320-BD40-2E31E3F0005A}" type="presOf" srcId="{BD3E5DE5-EA3B-40FD-93DE-F8E93A4E0FD9}" destId="{A1221623-1659-4C2D-BE22-46F732C5A6B5}" srcOrd="0" destOrd="0" presId="urn:microsoft.com/office/officeart/2005/8/layout/chevron2"/>
    <dgm:cxn modelId="{2182EBB6-84AC-44BF-9FDF-B89238DAFBF9}" type="presOf" srcId="{920BC502-1988-4199-9800-1674562C36F3}" destId="{3C68B2FD-F35D-4961-AC32-8E7D9621EE7D}" srcOrd="0" destOrd="0" presId="urn:microsoft.com/office/officeart/2005/8/layout/chevron2"/>
    <dgm:cxn modelId="{49460E81-B707-4F1B-90EC-B37FAA37B5DA}" type="presOf" srcId="{B2548AC4-8A0B-41B8-848E-617825C65BD7}" destId="{3C68B2FD-F35D-4961-AC32-8E7D9621EE7D}" srcOrd="0" destOrd="1" presId="urn:microsoft.com/office/officeart/2005/8/layout/chevron2"/>
    <dgm:cxn modelId="{C74EE6CD-C7E7-4371-891A-E7E4F730C67C}" srcId="{EF9E83CD-8FF7-4E39-8D42-AB5D29B02820}" destId="{4F2529C5-FD79-4392-9A5C-06EBE247114F}" srcOrd="3" destOrd="0" parTransId="{55C201A5-5889-4A20-A594-E6A895596498}" sibTransId="{D1AF5D4C-88C4-4305-89BA-65FB0D0BB130}"/>
    <dgm:cxn modelId="{116CE90D-762A-4CF3-B033-AB05A6504DA2}" type="presOf" srcId="{8A28A5A4-ED8D-4898-A499-797FD9B6115D}" destId="{46296F58-C9DD-48A1-B1B4-0B0FE6E86934}" srcOrd="0" destOrd="0" presId="urn:microsoft.com/office/officeart/2005/8/layout/chevron2"/>
    <dgm:cxn modelId="{400245BD-C055-47F4-A0DC-61B90D83575C}" type="presOf" srcId="{DE664F4D-F75E-42E7-AC5F-86DF1510F70D}" destId="{6A76E527-65BB-4F34-91EB-524EBB5AF5CE}" srcOrd="0" destOrd="0" presId="urn:microsoft.com/office/officeart/2005/8/layout/chevron2"/>
    <dgm:cxn modelId="{5FABC467-92F7-42CE-961E-A41CFC48308C}" srcId="{BD3E5DE5-EA3B-40FD-93DE-F8E93A4E0FD9}" destId="{EF9E83CD-8FF7-4E39-8D42-AB5D29B02820}" srcOrd="1" destOrd="0" parTransId="{7E2F40D0-2089-49BB-82F3-EECD2A81D100}" sibTransId="{D63A269D-CB80-4A5C-8AE8-F23DAE36E46A}"/>
    <dgm:cxn modelId="{F9113BAD-3671-4EF6-B0B4-2FFBCADBDAF4}" type="presOf" srcId="{BD7719D5-FB14-4562-9AC7-DD6DE9E9FCEA}" destId="{3C68B2FD-F35D-4961-AC32-8E7D9621EE7D}" srcOrd="0" destOrd="2" presId="urn:microsoft.com/office/officeart/2005/8/layout/chevron2"/>
    <dgm:cxn modelId="{8079F9CA-0AFE-4004-9BEB-62CFE8667845}" srcId="{EF9E83CD-8FF7-4E39-8D42-AB5D29B02820}" destId="{BD7719D5-FB14-4562-9AC7-DD6DE9E9FCEA}" srcOrd="2" destOrd="0" parTransId="{9810AB42-2BD9-4729-83FB-A9F6C97A4377}" sibTransId="{04450672-C6D0-42E1-A4C4-828BD93D219C}"/>
    <dgm:cxn modelId="{1252B676-64E8-4F86-AC7D-0D75E8DE4CAB}" type="presOf" srcId="{24A20756-9CB7-47D7-9119-7BD54596071B}" destId="{015B5FD6-A91C-4569-9EC0-C5328F22D6D9}" srcOrd="0" destOrd="0" presId="urn:microsoft.com/office/officeart/2005/8/layout/chevron2"/>
    <dgm:cxn modelId="{03E1FF30-17A1-4380-A62E-2475D3CCBAF2}" type="presOf" srcId="{4F2529C5-FD79-4392-9A5C-06EBE247114F}" destId="{3C68B2FD-F35D-4961-AC32-8E7D9621EE7D}" srcOrd="0" destOrd="3" presId="urn:microsoft.com/office/officeart/2005/8/layout/chevron2"/>
    <dgm:cxn modelId="{73CF14A1-A577-4EB7-B9C2-5E5C31A1EA86}" type="presOf" srcId="{3D6D8D90-B507-4BCD-A056-6BF0938CEA9C}" destId="{D50B9C9F-6F30-4BF7-92DC-85F00592DF9C}" srcOrd="0" destOrd="0" presId="urn:microsoft.com/office/officeart/2005/8/layout/chevron2"/>
    <dgm:cxn modelId="{98AAC0B3-C807-4E9E-B145-58C6C09A587C}" srcId="{3D6D8D90-B507-4BCD-A056-6BF0938CEA9C}" destId="{DE664F4D-F75E-42E7-AC5F-86DF1510F70D}" srcOrd="0" destOrd="0" parTransId="{43B557A4-E3CD-4AFE-8C42-3413D422FE4F}" sibTransId="{CE2106A7-8C08-42C6-A583-172A479CB163}"/>
    <dgm:cxn modelId="{BC88425E-8CF2-4DD9-837E-D84678BC93EA}" srcId="{EF9E83CD-8FF7-4E39-8D42-AB5D29B02820}" destId="{B2548AC4-8A0B-41B8-848E-617825C65BD7}" srcOrd="1" destOrd="0" parTransId="{71743F20-E924-4AB7-97BE-4B5B761260BF}" sibTransId="{8EFE0D56-AE36-4B40-8F81-AF7B3AE86042}"/>
    <dgm:cxn modelId="{B59B781D-E0D4-4FE3-8583-C0A9E9A17AFA}" type="presOf" srcId="{EF9E83CD-8FF7-4E39-8D42-AB5D29B02820}" destId="{023221DB-D4DF-4284-B7FB-76DF9215A6CB}" srcOrd="0" destOrd="0" presId="urn:microsoft.com/office/officeart/2005/8/layout/chevron2"/>
    <dgm:cxn modelId="{9AD86C15-58C4-425F-98FA-EDB200604CFA}" srcId="{EF9E83CD-8FF7-4E39-8D42-AB5D29B02820}" destId="{920BC502-1988-4199-9800-1674562C36F3}" srcOrd="0" destOrd="0" parTransId="{B060663E-D3E4-4F90-B49D-A2A1DF6029EC}" sibTransId="{F96B9539-97CC-49A2-A649-8550D72EEE05}"/>
    <dgm:cxn modelId="{1E212965-82C9-4CB4-85A1-318CE231C2C6}" srcId="{8A28A5A4-ED8D-4898-A499-797FD9B6115D}" destId="{24A20756-9CB7-47D7-9119-7BD54596071B}" srcOrd="0" destOrd="0" parTransId="{69E3EB25-2104-4352-99A2-C73DFB364F87}" sibTransId="{4B1F1DE9-F205-4B58-A8DD-0529EDFC844D}"/>
    <dgm:cxn modelId="{DF6B2A20-4B34-4838-8B67-54FA1561F12E}" type="presParOf" srcId="{A1221623-1659-4C2D-BE22-46F732C5A6B5}" destId="{1EF9A3D9-1893-4C9A-A6A7-169DC86AAB65}" srcOrd="0" destOrd="0" presId="urn:microsoft.com/office/officeart/2005/8/layout/chevron2"/>
    <dgm:cxn modelId="{F0D9CF28-708F-42DB-B0A3-31EB43AB2BB3}" type="presParOf" srcId="{1EF9A3D9-1893-4C9A-A6A7-169DC86AAB65}" destId="{46296F58-C9DD-48A1-B1B4-0B0FE6E86934}" srcOrd="0" destOrd="0" presId="urn:microsoft.com/office/officeart/2005/8/layout/chevron2"/>
    <dgm:cxn modelId="{2CE6DD16-617F-4114-AFF8-B0260A298269}" type="presParOf" srcId="{1EF9A3D9-1893-4C9A-A6A7-169DC86AAB65}" destId="{015B5FD6-A91C-4569-9EC0-C5328F22D6D9}" srcOrd="1" destOrd="0" presId="urn:microsoft.com/office/officeart/2005/8/layout/chevron2"/>
    <dgm:cxn modelId="{9A1EBB0D-5441-475E-8754-8555E658DCD7}" type="presParOf" srcId="{A1221623-1659-4C2D-BE22-46F732C5A6B5}" destId="{7C45B92C-0C30-4569-AD9D-B4397561FC97}" srcOrd="1" destOrd="0" presId="urn:microsoft.com/office/officeart/2005/8/layout/chevron2"/>
    <dgm:cxn modelId="{EE008F23-3B9C-4E2D-A9B5-7EC36E3B42FB}" type="presParOf" srcId="{A1221623-1659-4C2D-BE22-46F732C5A6B5}" destId="{0AFDE157-4E8C-4E1B-B254-A2DC09003E92}" srcOrd="2" destOrd="0" presId="urn:microsoft.com/office/officeart/2005/8/layout/chevron2"/>
    <dgm:cxn modelId="{78C0F77D-8037-4904-BB3B-FD12EF1F172F}" type="presParOf" srcId="{0AFDE157-4E8C-4E1B-B254-A2DC09003E92}" destId="{023221DB-D4DF-4284-B7FB-76DF9215A6CB}" srcOrd="0" destOrd="0" presId="urn:microsoft.com/office/officeart/2005/8/layout/chevron2"/>
    <dgm:cxn modelId="{A696EE61-EC2E-451B-8402-BBE64064429F}" type="presParOf" srcId="{0AFDE157-4E8C-4E1B-B254-A2DC09003E92}" destId="{3C68B2FD-F35D-4961-AC32-8E7D9621EE7D}" srcOrd="1" destOrd="0" presId="urn:microsoft.com/office/officeart/2005/8/layout/chevron2"/>
    <dgm:cxn modelId="{097ABE68-C8E0-48C2-879A-CA8B7596627D}" type="presParOf" srcId="{A1221623-1659-4C2D-BE22-46F732C5A6B5}" destId="{F866D8AC-8651-4E91-B504-F2F797363E16}" srcOrd="3" destOrd="0" presId="urn:microsoft.com/office/officeart/2005/8/layout/chevron2"/>
    <dgm:cxn modelId="{1A7480A3-3237-4BC0-9871-C7FE3BB71FF9}" type="presParOf" srcId="{A1221623-1659-4C2D-BE22-46F732C5A6B5}" destId="{34D58244-9BE6-4FD5-AD4A-00C6E687F27C}" srcOrd="4" destOrd="0" presId="urn:microsoft.com/office/officeart/2005/8/layout/chevron2"/>
    <dgm:cxn modelId="{E29BA46C-F11E-4042-8C3E-8B2E99478257}" type="presParOf" srcId="{34D58244-9BE6-4FD5-AD4A-00C6E687F27C}" destId="{D50B9C9F-6F30-4BF7-92DC-85F00592DF9C}" srcOrd="0" destOrd="0" presId="urn:microsoft.com/office/officeart/2005/8/layout/chevron2"/>
    <dgm:cxn modelId="{FC56BD46-6F10-421B-BFFC-9CCDF0CCCDE0}" type="presParOf" srcId="{34D58244-9BE6-4FD5-AD4A-00C6E687F27C}" destId="{6A76E527-65BB-4F34-91EB-524EBB5AF5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E5DE5-EA3B-40FD-93DE-F8E93A4E0FD9}" type="doc">
      <dgm:prSet loTypeId="urn:microsoft.com/office/officeart/2005/8/layout/chevron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de-DE"/>
        </a:p>
      </dgm:t>
    </dgm:pt>
    <dgm:pt modelId="{24A20756-9CB7-47D7-9119-7BD54596071B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Teilnehmer</a:t>
          </a:r>
          <a:r>
            <a:rPr lang="de-DE" sz="1800" baseline="0" dirty="0" smtClean="0"/>
            <a:t> werden in drei Gruppen eingeteilt (</a:t>
          </a:r>
          <a:r>
            <a:rPr lang="de-DE" sz="1800" baseline="0" dirty="0" err="1" smtClean="0"/>
            <a:t>Breakout</a:t>
          </a:r>
          <a:r>
            <a:rPr lang="de-DE" sz="1800" baseline="0" dirty="0" smtClean="0"/>
            <a:t> Sessions) und erhalten Rollenbeschreibungen (vorab per E-Mail).</a:t>
          </a:r>
          <a:endParaRPr lang="de-DE" sz="1800" dirty="0"/>
        </a:p>
      </dgm:t>
    </dgm:pt>
    <dgm:pt modelId="{69E3EB25-2104-4352-99A2-C73DFB364F87}" type="parTrans" cxnId="{1E212965-82C9-4CB4-85A1-318CE231C2C6}">
      <dgm:prSet/>
      <dgm:spPr/>
      <dgm:t>
        <a:bodyPr/>
        <a:lstStyle/>
        <a:p>
          <a:endParaRPr lang="de-DE"/>
        </a:p>
      </dgm:t>
    </dgm:pt>
    <dgm:pt modelId="{4B1F1DE9-F205-4B58-A8DD-0529EDFC844D}" type="sibTrans" cxnId="{1E212965-82C9-4CB4-85A1-318CE231C2C6}">
      <dgm:prSet/>
      <dgm:spPr/>
      <dgm:t>
        <a:bodyPr/>
        <a:lstStyle/>
        <a:p>
          <a:endParaRPr lang="de-DE"/>
        </a:p>
      </dgm:t>
    </dgm:pt>
    <dgm:pt modelId="{EF9E83CD-8FF7-4E39-8D42-AB5D29B02820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dirty="0" smtClean="0"/>
            <a:t>2.</a:t>
          </a:r>
          <a:endParaRPr lang="de-DE" dirty="0"/>
        </a:p>
      </dgm:t>
    </dgm:pt>
    <dgm:pt modelId="{7E2F40D0-2089-49BB-82F3-EECD2A81D100}" type="parTrans" cxnId="{5FABC467-92F7-42CE-961E-A41CFC48308C}">
      <dgm:prSet/>
      <dgm:spPr/>
      <dgm:t>
        <a:bodyPr/>
        <a:lstStyle/>
        <a:p>
          <a:endParaRPr lang="de-DE"/>
        </a:p>
      </dgm:t>
    </dgm:pt>
    <dgm:pt modelId="{D63A269D-CB80-4A5C-8AE8-F23DAE36E46A}" type="sibTrans" cxnId="{5FABC467-92F7-42CE-961E-A41CFC48308C}">
      <dgm:prSet/>
      <dgm:spPr/>
      <dgm:t>
        <a:bodyPr/>
        <a:lstStyle/>
        <a:p>
          <a:endParaRPr lang="de-DE"/>
        </a:p>
      </dgm:t>
    </dgm:pt>
    <dgm:pt modelId="{920BC502-1988-4199-9800-1674562C36F3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Jede Gruppe erhält eine Situation aus dem Arbeitsalltag, zu der sie entsprechend ihrer Rollen ein Rollenspiel vorbereitet (20 Min.)</a:t>
          </a:r>
          <a:endParaRPr lang="de-DE" sz="1800" dirty="0"/>
        </a:p>
      </dgm:t>
    </dgm:pt>
    <dgm:pt modelId="{B060663E-D3E4-4F90-B49D-A2A1DF6029EC}" type="parTrans" cxnId="{9AD86C15-58C4-425F-98FA-EDB200604CFA}">
      <dgm:prSet/>
      <dgm:spPr/>
      <dgm:t>
        <a:bodyPr/>
        <a:lstStyle/>
        <a:p>
          <a:endParaRPr lang="de-DE"/>
        </a:p>
      </dgm:t>
    </dgm:pt>
    <dgm:pt modelId="{F96B9539-97CC-49A2-A649-8550D72EEE05}" type="sibTrans" cxnId="{9AD86C15-58C4-425F-98FA-EDB200604CFA}">
      <dgm:prSet/>
      <dgm:spPr/>
      <dgm:t>
        <a:bodyPr/>
        <a:lstStyle/>
        <a:p>
          <a:endParaRPr lang="de-DE"/>
        </a:p>
      </dgm:t>
    </dgm:pt>
    <dgm:pt modelId="{3D6D8D90-B507-4BCD-A056-6BF0938CEA9C}">
      <dgm:prSet phldrT="[Text]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dirty="0" smtClean="0"/>
            <a:t>3.</a:t>
          </a:r>
          <a:endParaRPr lang="de-DE" dirty="0"/>
        </a:p>
      </dgm:t>
    </dgm:pt>
    <dgm:pt modelId="{96CDB86E-EAC4-482B-8121-887B88318512}" type="parTrans" cxnId="{F855CFA8-40B7-459D-8EDF-E905105A3A5A}">
      <dgm:prSet/>
      <dgm:spPr/>
      <dgm:t>
        <a:bodyPr/>
        <a:lstStyle/>
        <a:p>
          <a:endParaRPr lang="de-DE"/>
        </a:p>
      </dgm:t>
    </dgm:pt>
    <dgm:pt modelId="{F812669C-9AB2-4DCB-ACD5-25B81E095558}" type="sibTrans" cxnId="{F855CFA8-40B7-459D-8EDF-E905105A3A5A}">
      <dgm:prSet/>
      <dgm:spPr/>
      <dgm:t>
        <a:bodyPr/>
        <a:lstStyle/>
        <a:p>
          <a:endParaRPr lang="de-DE"/>
        </a:p>
      </dgm:t>
    </dgm:pt>
    <dgm:pt modelId="{DE664F4D-F75E-42E7-AC5F-86DF1510F70D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Vorstellung</a:t>
          </a:r>
          <a:r>
            <a:rPr lang="de-DE" sz="1800" baseline="0" dirty="0" smtClean="0"/>
            <a:t> der Rollenspiele im Plenum (à 2 Min.). </a:t>
          </a:r>
          <a:endParaRPr lang="de-DE" sz="1800" dirty="0"/>
        </a:p>
      </dgm:t>
    </dgm:pt>
    <dgm:pt modelId="{43B557A4-E3CD-4AFE-8C42-3413D422FE4F}" type="parTrans" cxnId="{98AAC0B3-C807-4E9E-B145-58C6C09A587C}">
      <dgm:prSet/>
      <dgm:spPr/>
      <dgm:t>
        <a:bodyPr/>
        <a:lstStyle/>
        <a:p>
          <a:endParaRPr lang="de-DE"/>
        </a:p>
      </dgm:t>
    </dgm:pt>
    <dgm:pt modelId="{CE2106A7-8C08-42C6-A583-172A479CB163}" type="sibTrans" cxnId="{98AAC0B3-C807-4E9E-B145-58C6C09A587C}">
      <dgm:prSet/>
      <dgm:spPr/>
      <dgm:t>
        <a:bodyPr/>
        <a:lstStyle/>
        <a:p>
          <a:endParaRPr lang="de-DE"/>
        </a:p>
      </dgm:t>
    </dgm:pt>
    <dgm:pt modelId="{8A28A5A4-ED8D-4898-A499-797FD9B6115D}">
      <dgm:prSet phldrT="[Text]"/>
      <dgm:spPr>
        <a:solidFill>
          <a:srgbClr val="9DC61E"/>
        </a:solidFill>
      </dgm:spPr>
      <dgm:t>
        <a:bodyPr/>
        <a:lstStyle/>
        <a:p>
          <a:r>
            <a:rPr lang="de-DE" dirty="0" smtClean="0"/>
            <a:t>1.</a:t>
          </a:r>
          <a:endParaRPr lang="de-DE" dirty="0"/>
        </a:p>
      </dgm:t>
    </dgm:pt>
    <dgm:pt modelId="{D4A4993D-6BEB-41F6-872C-626262FEC221}" type="sibTrans" cxnId="{D816A67B-2BBC-4524-8F05-39561943E568}">
      <dgm:prSet/>
      <dgm:spPr/>
      <dgm:t>
        <a:bodyPr/>
        <a:lstStyle/>
        <a:p>
          <a:endParaRPr lang="de-DE"/>
        </a:p>
      </dgm:t>
    </dgm:pt>
    <dgm:pt modelId="{66F6E82B-4D9F-4B45-843E-F786328263C9}" type="parTrans" cxnId="{D816A67B-2BBC-4524-8F05-39561943E568}">
      <dgm:prSet/>
      <dgm:spPr/>
      <dgm:t>
        <a:bodyPr/>
        <a:lstStyle/>
        <a:p>
          <a:endParaRPr lang="de-DE"/>
        </a:p>
      </dgm:t>
    </dgm:pt>
    <dgm:pt modelId="{A1221623-1659-4C2D-BE22-46F732C5A6B5}" type="pres">
      <dgm:prSet presAssocID="{BD3E5DE5-EA3B-40FD-93DE-F8E93A4E0F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F9A3D9-1893-4C9A-A6A7-169DC86AAB65}" type="pres">
      <dgm:prSet presAssocID="{8A28A5A4-ED8D-4898-A499-797FD9B6115D}" presName="composite" presStyleCnt="0"/>
      <dgm:spPr/>
    </dgm:pt>
    <dgm:pt modelId="{46296F58-C9DD-48A1-B1B4-0B0FE6E86934}" type="pres">
      <dgm:prSet presAssocID="{8A28A5A4-ED8D-4898-A499-797FD9B6115D}" presName="parentText" presStyleLbl="alignNode1" presStyleIdx="0" presStyleCnt="3" custLinFactNeighborY="-3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5B5FD6-A91C-4569-9EC0-C5328F22D6D9}" type="pres">
      <dgm:prSet presAssocID="{8A28A5A4-ED8D-4898-A499-797FD9B6115D}" presName="descendantText" presStyleLbl="alignAcc1" presStyleIdx="0" presStyleCnt="3" custLinFactNeighborY="13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45B92C-0C30-4569-AD9D-B4397561FC97}" type="pres">
      <dgm:prSet presAssocID="{D4A4993D-6BEB-41F6-872C-626262FEC221}" presName="sp" presStyleCnt="0"/>
      <dgm:spPr/>
    </dgm:pt>
    <dgm:pt modelId="{0AFDE157-4E8C-4E1B-B254-A2DC09003E92}" type="pres">
      <dgm:prSet presAssocID="{EF9E83CD-8FF7-4E39-8D42-AB5D29B02820}" presName="composite" presStyleCnt="0"/>
      <dgm:spPr/>
    </dgm:pt>
    <dgm:pt modelId="{023221DB-D4DF-4284-B7FB-76DF9215A6CB}" type="pres">
      <dgm:prSet presAssocID="{EF9E83CD-8FF7-4E39-8D42-AB5D29B028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68B2FD-F35D-4961-AC32-8E7D9621EE7D}" type="pres">
      <dgm:prSet presAssocID="{EF9E83CD-8FF7-4E39-8D42-AB5D29B0282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66D8AC-8651-4E91-B504-F2F797363E16}" type="pres">
      <dgm:prSet presAssocID="{D63A269D-CB80-4A5C-8AE8-F23DAE36E46A}" presName="sp" presStyleCnt="0"/>
      <dgm:spPr/>
    </dgm:pt>
    <dgm:pt modelId="{34D58244-9BE6-4FD5-AD4A-00C6E687F27C}" type="pres">
      <dgm:prSet presAssocID="{3D6D8D90-B507-4BCD-A056-6BF0938CEA9C}" presName="composite" presStyleCnt="0"/>
      <dgm:spPr/>
    </dgm:pt>
    <dgm:pt modelId="{D50B9C9F-6F30-4BF7-92DC-85F00592DF9C}" type="pres">
      <dgm:prSet presAssocID="{3D6D8D90-B507-4BCD-A056-6BF0938CEA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76E527-65BB-4F34-91EB-524EBB5AF5CE}" type="pres">
      <dgm:prSet presAssocID="{3D6D8D90-B507-4BCD-A056-6BF0938CEA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816A67B-2BBC-4524-8F05-39561943E568}" srcId="{BD3E5DE5-EA3B-40FD-93DE-F8E93A4E0FD9}" destId="{8A28A5A4-ED8D-4898-A499-797FD9B6115D}" srcOrd="0" destOrd="0" parTransId="{66F6E82B-4D9F-4B45-843E-F786328263C9}" sibTransId="{D4A4993D-6BEB-41F6-872C-626262FEC221}"/>
    <dgm:cxn modelId="{F855CFA8-40B7-459D-8EDF-E905105A3A5A}" srcId="{BD3E5DE5-EA3B-40FD-93DE-F8E93A4E0FD9}" destId="{3D6D8D90-B507-4BCD-A056-6BF0938CEA9C}" srcOrd="2" destOrd="0" parTransId="{96CDB86E-EAC4-482B-8121-887B88318512}" sibTransId="{F812669C-9AB2-4DCB-ACD5-25B81E095558}"/>
    <dgm:cxn modelId="{72C49A64-2369-4320-BD40-2E31E3F0005A}" type="presOf" srcId="{BD3E5DE5-EA3B-40FD-93DE-F8E93A4E0FD9}" destId="{A1221623-1659-4C2D-BE22-46F732C5A6B5}" srcOrd="0" destOrd="0" presId="urn:microsoft.com/office/officeart/2005/8/layout/chevron2"/>
    <dgm:cxn modelId="{2182EBB6-84AC-44BF-9FDF-B89238DAFBF9}" type="presOf" srcId="{920BC502-1988-4199-9800-1674562C36F3}" destId="{3C68B2FD-F35D-4961-AC32-8E7D9621EE7D}" srcOrd="0" destOrd="0" presId="urn:microsoft.com/office/officeart/2005/8/layout/chevron2"/>
    <dgm:cxn modelId="{116CE90D-762A-4CF3-B033-AB05A6504DA2}" type="presOf" srcId="{8A28A5A4-ED8D-4898-A499-797FD9B6115D}" destId="{46296F58-C9DD-48A1-B1B4-0B0FE6E86934}" srcOrd="0" destOrd="0" presId="urn:microsoft.com/office/officeart/2005/8/layout/chevron2"/>
    <dgm:cxn modelId="{400245BD-C055-47F4-A0DC-61B90D83575C}" type="presOf" srcId="{DE664F4D-F75E-42E7-AC5F-86DF1510F70D}" destId="{6A76E527-65BB-4F34-91EB-524EBB5AF5CE}" srcOrd="0" destOrd="0" presId="urn:microsoft.com/office/officeart/2005/8/layout/chevron2"/>
    <dgm:cxn modelId="{5FABC467-92F7-42CE-961E-A41CFC48308C}" srcId="{BD3E5DE5-EA3B-40FD-93DE-F8E93A4E0FD9}" destId="{EF9E83CD-8FF7-4E39-8D42-AB5D29B02820}" srcOrd="1" destOrd="0" parTransId="{7E2F40D0-2089-49BB-82F3-EECD2A81D100}" sibTransId="{D63A269D-CB80-4A5C-8AE8-F23DAE36E46A}"/>
    <dgm:cxn modelId="{1252B676-64E8-4F86-AC7D-0D75E8DE4CAB}" type="presOf" srcId="{24A20756-9CB7-47D7-9119-7BD54596071B}" destId="{015B5FD6-A91C-4569-9EC0-C5328F22D6D9}" srcOrd="0" destOrd="0" presId="urn:microsoft.com/office/officeart/2005/8/layout/chevron2"/>
    <dgm:cxn modelId="{73CF14A1-A577-4EB7-B9C2-5E5C31A1EA86}" type="presOf" srcId="{3D6D8D90-B507-4BCD-A056-6BF0938CEA9C}" destId="{D50B9C9F-6F30-4BF7-92DC-85F00592DF9C}" srcOrd="0" destOrd="0" presId="urn:microsoft.com/office/officeart/2005/8/layout/chevron2"/>
    <dgm:cxn modelId="{98AAC0B3-C807-4E9E-B145-58C6C09A587C}" srcId="{3D6D8D90-B507-4BCD-A056-6BF0938CEA9C}" destId="{DE664F4D-F75E-42E7-AC5F-86DF1510F70D}" srcOrd="0" destOrd="0" parTransId="{43B557A4-E3CD-4AFE-8C42-3413D422FE4F}" sibTransId="{CE2106A7-8C08-42C6-A583-172A479CB163}"/>
    <dgm:cxn modelId="{B59B781D-E0D4-4FE3-8583-C0A9E9A17AFA}" type="presOf" srcId="{EF9E83CD-8FF7-4E39-8D42-AB5D29B02820}" destId="{023221DB-D4DF-4284-B7FB-76DF9215A6CB}" srcOrd="0" destOrd="0" presId="urn:microsoft.com/office/officeart/2005/8/layout/chevron2"/>
    <dgm:cxn modelId="{9AD86C15-58C4-425F-98FA-EDB200604CFA}" srcId="{EF9E83CD-8FF7-4E39-8D42-AB5D29B02820}" destId="{920BC502-1988-4199-9800-1674562C36F3}" srcOrd="0" destOrd="0" parTransId="{B060663E-D3E4-4F90-B49D-A2A1DF6029EC}" sibTransId="{F96B9539-97CC-49A2-A649-8550D72EEE05}"/>
    <dgm:cxn modelId="{1E212965-82C9-4CB4-85A1-318CE231C2C6}" srcId="{8A28A5A4-ED8D-4898-A499-797FD9B6115D}" destId="{24A20756-9CB7-47D7-9119-7BD54596071B}" srcOrd="0" destOrd="0" parTransId="{69E3EB25-2104-4352-99A2-C73DFB364F87}" sibTransId="{4B1F1DE9-F205-4B58-A8DD-0529EDFC844D}"/>
    <dgm:cxn modelId="{DF6B2A20-4B34-4838-8B67-54FA1561F12E}" type="presParOf" srcId="{A1221623-1659-4C2D-BE22-46F732C5A6B5}" destId="{1EF9A3D9-1893-4C9A-A6A7-169DC86AAB65}" srcOrd="0" destOrd="0" presId="urn:microsoft.com/office/officeart/2005/8/layout/chevron2"/>
    <dgm:cxn modelId="{F0D9CF28-708F-42DB-B0A3-31EB43AB2BB3}" type="presParOf" srcId="{1EF9A3D9-1893-4C9A-A6A7-169DC86AAB65}" destId="{46296F58-C9DD-48A1-B1B4-0B0FE6E86934}" srcOrd="0" destOrd="0" presId="urn:microsoft.com/office/officeart/2005/8/layout/chevron2"/>
    <dgm:cxn modelId="{2CE6DD16-617F-4114-AFF8-B0260A298269}" type="presParOf" srcId="{1EF9A3D9-1893-4C9A-A6A7-169DC86AAB65}" destId="{015B5FD6-A91C-4569-9EC0-C5328F22D6D9}" srcOrd="1" destOrd="0" presId="urn:microsoft.com/office/officeart/2005/8/layout/chevron2"/>
    <dgm:cxn modelId="{9A1EBB0D-5441-475E-8754-8555E658DCD7}" type="presParOf" srcId="{A1221623-1659-4C2D-BE22-46F732C5A6B5}" destId="{7C45B92C-0C30-4569-AD9D-B4397561FC97}" srcOrd="1" destOrd="0" presId="urn:microsoft.com/office/officeart/2005/8/layout/chevron2"/>
    <dgm:cxn modelId="{EE008F23-3B9C-4E2D-A9B5-7EC36E3B42FB}" type="presParOf" srcId="{A1221623-1659-4C2D-BE22-46F732C5A6B5}" destId="{0AFDE157-4E8C-4E1B-B254-A2DC09003E92}" srcOrd="2" destOrd="0" presId="urn:microsoft.com/office/officeart/2005/8/layout/chevron2"/>
    <dgm:cxn modelId="{78C0F77D-8037-4904-BB3B-FD12EF1F172F}" type="presParOf" srcId="{0AFDE157-4E8C-4E1B-B254-A2DC09003E92}" destId="{023221DB-D4DF-4284-B7FB-76DF9215A6CB}" srcOrd="0" destOrd="0" presId="urn:microsoft.com/office/officeart/2005/8/layout/chevron2"/>
    <dgm:cxn modelId="{A696EE61-EC2E-451B-8402-BBE64064429F}" type="presParOf" srcId="{0AFDE157-4E8C-4E1B-B254-A2DC09003E92}" destId="{3C68B2FD-F35D-4961-AC32-8E7D9621EE7D}" srcOrd="1" destOrd="0" presId="urn:microsoft.com/office/officeart/2005/8/layout/chevron2"/>
    <dgm:cxn modelId="{097ABE68-C8E0-48C2-879A-CA8B7596627D}" type="presParOf" srcId="{A1221623-1659-4C2D-BE22-46F732C5A6B5}" destId="{F866D8AC-8651-4E91-B504-F2F797363E16}" srcOrd="3" destOrd="0" presId="urn:microsoft.com/office/officeart/2005/8/layout/chevron2"/>
    <dgm:cxn modelId="{1A7480A3-3237-4BC0-9871-C7FE3BB71FF9}" type="presParOf" srcId="{A1221623-1659-4C2D-BE22-46F732C5A6B5}" destId="{34D58244-9BE6-4FD5-AD4A-00C6E687F27C}" srcOrd="4" destOrd="0" presId="urn:microsoft.com/office/officeart/2005/8/layout/chevron2"/>
    <dgm:cxn modelId="{E29BA46C-F11E-4042-8C3E-8B2E99478257}" type="presParOf" srcId="{34D58244-9BE6-4FD5-AD4A-00C6E687F27C}" destId="{D50B9C9F-6F30-4BF7-92DC-85F00592DF9C}" srcOrd="0" destOrd="0" presId="urn:microsoft.com/office/officeart/2005/8/layout/chevron2"/>
    <dgm:cxn modelId="{FC56BD46-6F10-421B-BFFC-9CCDF0CCCDE0}" type="presParOf" srcId="{34D58244-9BE6-4FD5-AD4A-00C6E687F27C}" destId="{6A76E527-65BB-4F34-91EB-524EBB5AF5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E5DE5-EA3B-40FD-93DE-F8E93A4E0FD9}" type="doc">
      <dgm:prSet loTypeId="urn:microsoft.com/office/officeart/2005/8/layout/chevron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de-DE"/>
        </a:p>
      </dgm:t>
    </dgm:pt>
    <dgm:pt modelId="{24A20756-9CB7-47D7-9119-7BD54596071B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Teilnehmer finden sich erneut in den Gruppen aus der vorherigen Übung zusammen.</a:t>
          </a:r>
          <a:endParaRPr lang="de-DE" sz="1800" dirty="0"/>
        </a:p>
      </dgm:t>
    </dgm:pt>
    <dgm:pt modelId="{69E3EB25-2104-4352-99A2-C73DFB364F87}" type="parTrans" cxnId="{1E212965-82C9-4CB4-85A1-318CE231C2C6}">
      <dgm:prSet/>
      <dgm:spPr/>
      <dgm:t>
        <a:bodyPr/>
        <a:lstStyle/>
        <a:p>
          <a:endParaRPr lang="de-DE"/>
        </a:p>
      </dgm:t>
    </dgm:pt>
    <dgm:pt modelId="{4B1F1DE9-F205-4B58-A8DD-0529EDFC844D}" type="sibTrans" cxnId="{1E212965-82C9-4CB4-85A1-318CE231C2C6}">
      <dgm:prSet/>
      <dgm:spPr/>
      <dgm:t>
        <a:bodyPr/>
        <a:lstStyle/>
        <a:p>
          <a:endParaRPr lang="de-DE"/>
        </a:p>
      </dgm:t>
    </dgm:pt>
    <dgm:pt modelId="{EF9E83CD-8FF7-4E39-8D42-AB5D29B02820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dirty="0" smtClean="0"/>
            <a:t>2.</a:t>
          </a:r>
          <a:endParaRPr lang="de-DE" dirty="0"/>
        </a:p>
      </dgm:t>
    </dgm:pt>
    <dgm:pt modelId="{7E2F40D0-2089-49BB-82F3-EECD2A81D100}" type="parTrans" cxnId="{5FABC467-92F7-42CE-961E-A41CFC48308C}">
      <dgm:prSet/>
      <dgm:spPr/>
      <dgm:t>
        <a:bodyPr/>
        <a:lstStyle/>
        <a:p>
          <a:endParaRPr lang="de-DE"/>
        </a:p>
      </dgm:t>
    </dgm:pt>
    <dgm:pt modelId="{D63A269D-CB80-4A5C-8AE8-F23DAE36E46A}" type="sibTrans" cxnId="{5FABC467-92F7-42CE-961E-A41CFC48308C}">
      <dgm:prSet/>
      <dgm:spPr/>
      <dgm:t>
        <a:bodyPr/>
        <a:lstStyle/>
        <a:p>
          <a:endParaRPr lang="de-DE"/>
        </a:p>
      </dgm:t>
    </dgm:pt>
    <dgm:pt modelId="{920BC502-1988-4199-9800-1674562C36F3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Jede Gruppe erhält eine Ausschreibung und formuliert eine ca. einseitige Kurzakquise (25 Min.).</a:t>
          </a:r>
          <a:endParaRPr lang="de-DE" sz="1800" dirty="0"/>
        </a:p>
      </dgm:t>
    </dgm:pt>
    <dgm:pt modelId="{B060663E-D3E4-4F90-B49D-A2A1DF6029EC}" type="parTrans" cxnId="{9AD86C15-58C4-425F-98FA-EDB200604CFA}">
      <dgm:prSet/>
      <dgm:spPr/>
      <dgm:t>
        <a:bodyPr/>
        <a:lstStyle/>
        <a:p>
          <a:endParaRPr lang="de-DE"/>
        </a:p>
      </dgm:t>
    </dgm:pt>
    <dgm:pt modelId="{F96B9539-97CC-49A2-A649-8550D72EEE05}" type="sibTrans" cxnId="{9AD86C15-58C4-425F-98FA-EDB200604CFA}">
      <dgm:prSet/>
      <dgm:spPr/>
      <dgm:t>
        <a:bodyPr/>
        <a:lstStyle/>
        <a:p>
          <a:endParaRPr lang="de-DE"/>
        </a:p>
      </dgm:t>
    </dgm:pt>
    <dgm:pt modelId="{3D6D8D90-B507-4BCD-A056-6BF0938CEA9C}">
      <dgm:prSet phldrT="[Text]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dirty="0" smtClean="0"/>
            <a:t>3.</a:t>
          </a:r>
          <a:endParaRPr lang="de-DE" dirty="0"/>
        </a:p>
      </dgm:t>
    </dgm:pt>
    <dgm:pt modelId="{96CDB86E-EAC4-482B-8121-887B88318512}" type="parTrans" cxnId="{F855CFA8-40B7-459D-8EDF-E905105A3A5A}">
      <dgm:prSet/>
      <dgm:spPr/>
      <dgm:t>
        <a:bodyPr/>
        <a:lstStyle/>
        <a:p>
          <a:endParaRPr lang="de-DE"/>
        </a:p>
      </dgm:t>
    </dgm:pt>
    <dgm:pt modelId="{F812669C-9AB2-4DCB-ACD5-25B81E095558}" type="sibTrans" cxnId="{F855CFA8-40B7-459D-8EDF-E905105A3A5A}">
      <dgm:prSet/>
      <dgm:spPr/>
      <dgm:t>
        <a:bodyPr/>
        <a:lstStyle/>
        <a:p>
          <a:endParaRPr lang="de-DE"/>
        </a:p>
      </dgm:t>
    </dgm:pt>
    <dgm:pt modelId="{DE664F4D-F75E-42E7-AC5F-86DF1510F70D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Vorstellung der Pitches (à 3 Min.) im Plenum.</a:t>
          </a:r>
          <a:endParaRPr lang="de-DE" sz="1800" dirty="0"/>
        </a:p>
      </dgm:t>
    </dgm:pt>
    <dgm:pt modelId="{43B557A4-E3CD-4AFE-8C42-3413D422FE4F}" type="parTrans" cxnId="{98AAC0B3-C807-4E9E-B145-58C6C09A587C}">
      <dgm:prSet/>
      <dgm:spPr/>
      <dgm:t>
        <a:bodyPr/>
        <a:lstStyle/>
        <a:p>
          <a:endParaRPr lang="de-DE"/>
        </a:p>
      </dgm:t>
    </dgm:pt>
    <dgm:pt modelId="{CE2106A7-8C08-42C6-A583-172A479CB163}" type="sibTrans" cxnId="{98AAC0B3-C807-4E9E-B145-58C6C09A587C}">
      <dgm:prSet/>
      <dgm:spPr/>
      <dgm:t>
        <a:bodyPr/>
        <a:lstStyle/>
        <a:p>
          <a:endParaRPr lang="de-DE"/>
        </a:p>
      </dgm:t>
    </dgm:pt>
    <dgm:pt modelId="{8A28A5A4-ED8D-4898-A499-797FD9B6115D}">
      <dgm:prSet phldrT="[Text]"/>
      <dgm:spPr>
        <a:solidFill>
          <a:srgbClr val="9DC61E"/>
        </a:solidFill>
      </dgm:spPr>
      <dgm:t>
        <a:bodyPr/>
        <a:lstStyle/>
        <a:p>
          <a:r>
            <a:rPr lang="de-DE" dirty="0" smtClean="0"/>
            <a:t>1.</a:t>
          </a:r>
          <a:endParaRPr lang="de-DE" dirty="0"/>
        </a:p>
      </dgm:t>
    </dgm:pt>
    <dgm:pt modelId="{D4A4993D-6BEB-41F6-872C-626262FEC221}" type="sibTrans" cxnId="{D816A67B-2BBC-4524-8F05-39561943E568}">
      <dgm:prSet/>
      <dgm:spPr/>
      <dgm:t>
        <a:bodyPr/>
        <a:lstStyle/>
        <a:p>
          <a:endParaRPr lang="de-DE"/>
        </a:p>
      </dgm:t>
    </dgm:pt>
    <dgm:pt modelId="{66F6E82B-4D9F-4B45-843E-F786328263C9}" type="parTrans" cxnId="{D816A67B-2BBC-4524-8F05-39561943E568}">
      <dgm:prSet/>
      <dgm:spPr/>
      <dgm:t>
        <a:bodyPr/>
        <a:lstStyle/>
        <a:p>
          <a:endParaRPr lang="de-DE"/>
        </a:p>
      </dgm:t>
    </dgm:pt>
    <dgm:pt modelId="{A1221623-1659-4C2D-BE22-46F732C5A6B5}" type="pres">
      <dgm:prSet presAssocID="{BD3E5DE5-EA3B-40FD-93DE-F8E93A4E0F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F9A3D9-1893-4C9A-A6A7-169DC86AAB65}" type="pres">
      <dgm:prSet presAssocID="{8A28A5A4-ED8D-4898-A499-797FD9B6115D}" presName="composite" presStyleCnt="0"/>
      <dgm:spPr/>
    </dgm:pt>
    <dgm:pt modelId="{46296F58-C9DD-48A1-B1B4-0B0FE6E86934}" type="pres">
      <dgm:prSet presAssocID="{8A28A5A4-ED8D-4898-A499-797FD9B6115D}" presName="parentText" presStyleLbl="alignNode1" presStyleIdx="0" presStyleCnt="3" custLinFactNeighborY="-3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5B5FD6-A91C-4569-9EC0-C5328F22D6D9}" type="pres">
      <dgm:prSet presAssocID="{8A28A5A4-ED8D-4898-A499-797FD9B6115D}" presName="descendantText" presStyleLbl="alignAcc1" presStyleIdx="0" presStyleCnt="3" custLinFactNeighborY="13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45B92C-0C30-4569-AD9D-B4397561FC97}" type="pres">
      <dgm:prSet presAssocID="{D4A4993D-6BEB-41F6-872C-626262FEC221}" presName="sp" presStyleCnt="0"/>
      <dgm:spPr/>
    </dgm:pt>
    <dgm:pt modelId="{0AFDE157-4E8C-4E1B-B254-A2DC09003E92}" type="pres">
      <dgm:prSet presAssocID="{EF9E83CD-8FF7-4E39-8D42-AB5D29B02820}" presName="composite" presStyleCnt="0"/>
      <dgm:spPr/>
    </dgm:pt>
    <dgm:pt modelId="{023221DB-D4DF-4284-B7FB-76DF9215A6CB}" type="pres">
      <dgm:prSet presAssocID="{EF9E83CD-8FF7-4E39-8D42-AB5D29B028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68B2FD-F35D-4961-AC32-8E7D9621EE7D}" type="pres">
      <dgm:prSet presAssocID="{EF9E83CD-8FF7-4E39-8D42-AB5D29B0282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66D8AC-8651-4E91-B504-F2F797363E16}" type="pres">
      <dgm:prSet presAssocID="{D63A269D-CB80-4A5C-8AE8-F23DAE36E46A}" presName="sp" presStyleCnt="0"/>
      <dgm:spPr/>
    </dgm:pt>
    <dgm:pt modelId="{34D58244-9BE6-4FD5-AD4A-00C6E687F27C}" type="pres">
      <dgm:prSet presAssocID="{3D6D8D90-B507-4BCD-A056-6BF0938CEA9C}" presName="composite" presStyleCnt="0"/>
      <dgm:spPr/>
    </dgm:pt>
    <dgm:pt modelId="{D50B9C9F-6F30-4BF7-92DC-85F00592DF9C}" type="pres">
      <dgm:prSet presAssocID="{3D6D8D90-B507-4BCD-A056-6BF0938CEA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76E527-65BB-4F34-91EB-524EBB5AF5CE}" type="pres">
      <dgm:prSet presAssocID="{3D6D8D90-B507-4BCD-A056-6BF0938CEA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816A67B-2BBC-4524-8F05-39561943E568}" srcId="{BD3E5DE5-EA3B-40FD-93DE-F8E93A4E0FD9}" destId="{8A28A5A4-ED8D-4898-A499-797FD9B6115D}" srcOrd="0" destOrd="0" parTransId="{66F6E82B-4D9F-4B45-843E-F786328263C9}" sibTransId="{D4A4993D-6BEB-41F6-872C-626262FEC221}"/>
    <dgm:cxn modelId="{F855CFA8-40B7-459D-8EDF-E905105A3A5A}" srcId="{BD3E5DE5-EA3B-40FD-93DE-F8E93A4E0FD9}" destId="{3D6D8D90-B507-4BCD-A056-6BF0938CEA9C}" srcOrd="2" destOrd="0" parTransId="{96CDB86E-EAC4-482B-8121-887B88318512}" sibTransId="{F812669C-9AB2-4DCB-ACD5-25B81E095558}"/>
    <dgm:cxn modelId="{72C49A64-2369-4320-BD40-2E31E3F0005A}" type="presOf" srcId="{BD3E5DE5-EA3B-40FD-93DE-F8E93A4E0FD9}" destId="{A1221623-1659-4C2D-BE22-46F732C5A6B5}" srcOrd="0" destOrd="0" presId="urn:microsoft.com/office/officeart/2005/8/layout/chevron2"/>
    <dgm:cxn modelId="{2182EBB6-84AC-44BF-9FDF-B89238DAFBF9}" type="presOf" srcId="{920BC502-1988-4199-9800-1674562C36F3}" destId="{3C68B2FD-F35D-4961-AC32-8E7D9621EE7D}" srcOrd="0" destOrd="0" presId="urn:microsoft.com/office/officeart/2005/8/layout/chevron2"/>
    <dgm:cxn modelId="{116CE90D-762A-4CF3-B033-AB05A6504DA2}" type="presOf" srcId="{8A28A5A4-ED8D-4898-A499-797FD9B6115D}" destId="{46296F58-C9DD-48A1-B1B4-0B0FE6E86934}" srcOrd="0" destOrd="0" presId="urn:microsoft.com/office/officeart/2005/8/layout/chevron2"/>
    <dgm:cxn modelId="{400245BD-C055-47F4-A0DC-61B90D83575C}" type="presOf" srcId="{DE664F4D-F75E-42E7-AC5F-86DF1510F70D}" destId="{6A76E527-65BB-4F34-91EB-524EBB5AF5CE}" srcOrd="0" destOrd="0" presId="urn:microsoft.com/office/officeart/2005/8/layout/chevron2"/>
    <dgm:cxn modelId="{5FABC467-92F7-42CE-961E-A41CFC48308C}" srcId="{BD3E5DE5-EA3B-40FD-93DE-F8E93A4E0FD9}" destId="{EF9E83CD-8FF7-4E39-8D42-AB5D29B02820}" srcOrd="1" destOrd="0" parTransId="{7E2F40D0-2089-49BB-82F3-EECD2A81D100}" sibTransId="{D63A269D-CB80-4A5C-8AE8-F23DAE36E46A}"/>
    <dgm:cxn modelId="{1252B676-64E8-4F86-AC7D-0D75E8DE4CAB}" type="presOf" srcId="{24A20756-9CB7-47D7-9119-7BD54596071B}" destId="{015B5FD6-A91C-4569-9EC0-C5328F22D6D9}" srcOrd="0" destOrd="0" presId="urn:microsoft.com/office/officeart/2005/8/layout/chevron2"/>
    <dgm:cxn modelId="{73CF14A1-A577-4EB7-B9C2-5E5C31A1EA86}" type="presOf" srcId="{3D6D8D90-B507-4BCD-A056-6BF0938CEA9C}" destId="{D50B9C9F-6F30-4BF7-92DC-85F00592DF9C}" srcOrd="0" destOrd="0" presId="urn:microsoft.com/office/officeart/2005/8/layout/chevron2"/>
    <dgm:cxn modelId="{98AAC0B3-C807-4E9E-B145-58C6C09A587C}" srcId="{3D6D8D90-B507-4BCD-A056-6BF0938CEA9C}" destId="{DE664F4D-F75E-42E7-AC5F-86DF1510F70D}" srcOrd="0" destOrd="0" parTransId="{43B557A4-E3CD-4AFE-8C42-3413D422FE4F}" sibTransId="{CE2106A7-8C08-42C6-A583-172A479CB163}"/>
    <dgm:cxn modelId="{B59B781D-E0D4-4FE3-8583-C0A9E9A17AFA}" type="presOf" srcId="{EF9E83CD-8FF7-4E39-8D42-AB5D29B02820}" destId="{023221DB-D4DF-4284-B7FB-76DF9215A6CB}" srcOrd="0" destOrd="0" presId="urn:microsoft.com/office/officeart/2005/8/layout/chevron2"/>
    <dgm:cxn modelId="{9AD86C15-58C4-425F-98FA-EDB200604CFA}" srcId="{EF9E83CD-8FF7-4E39-8D42-AB5D29B02820}" destId="{920BC502-1988-4199-9800-1674562C36F3}" srcOrd="0" destOrd="0" parTransId="{B060663E-D3E4-4F90-B49D-A2A1DF6029EC}" sibTransId="{F96B9539-97CC-49A2-A649-8550D72EEE05}"/>
    <dgm:cxn modelId="{1E212965-82C9-4CB4-85A1-318CE231C2C6}" srcId="{8A28A5A4-ED8D-4898-A499-797FD9B6115D}" destId="{24A20756-9CB7-47D7-9119-7BD54596071B}" srcOrd="0" destOrd="0" parTransId="{69E3EB25-2104-4352-99A2-C73DFB364F87}" sibTransId="{4B1F1DE9-F205-4B58-A8DD-0529EDFC844D}"/>
    <dgm:cxn modelId="{DF6B2A20-4B34-4838-8B67-54FA1561F12E}" type="presParOf" srcId="{A1221623-1659-4C2D-BE22-46F732C5A6B5}" destId="{1EF9A3D9-1893-4C9A-A6A7-169DC86AAB65}" srcOrd="0" destOrd="0" presId="urn:microsoft.com/office/officeart/2005/8/layout/chevron2"/>
    <dgm:cxn modelId="{F0D9CF28-708F-42DB-B0A3-31EB43AB2BB3}" type="presParOf" srcId="{1EF9A3D9-1893-4C9A-A6A7-169DC86AAB65}" destId="{46296F58-C9DD-48A1-B1B4-0B0FE6E86934}" srcOrd="0" destOrd="0" presId="urn:microsoft.com/office/officeart/2005/8/layout/chevron2"/>
    <dgm:cxn modelId="{2CE6DD16-617F-4114-AFF8-B0260A298269}" type="presParOf" srcId="{1EF9A3D9-1893-4C9A-A6A7-169DC86AAB65}" destId="{015B5FD6-A91C-4569-9EC0-C5328F22D6D9}" srcOrd="1" destOrd="0" presId="urn:microsoft.com/office/officeart/2005/8/layout/chevron2"/>
    <dgm:cxn modelId="{9A1EBB0D-5441-475E-8754-8555E658DCD7}" type="presParOf" srcId="{A1221623-1659-4C2D-BE22-46F732C5A6B5}" destId="{7C45B92C-0C30-4569-AD9D-B4397561FC97}" srcOrd="1" destOrd="0" presId="urn:microsoft.com/office/officeart/2005/8/layout/chevron2"/>
    <dgm:cxn modelId="{EE008F23-3B9C-4E2D-A9B5-7EC36E3B42FB}" type="presParOf" srcId="{A1221623-1659-4C2D-BE22-46F732C5A6B5}" destId="{0AFDE157-4E8C-4E1B-B254-A2DC09003E92}" srcOrd="2" destOrd="0" presId="urn:microsoft.com/office/officeart/2005/8/layout/chevron2"/>
    <dgm:cxn modelId="{78C0F77D-8037-4904-BB3B-FD12EF1F172F}" type="presParOf" srcId="{0AFDE157-4E8C-4E1B-B254-A2DC09003E92}" destId="{023221DB-D4DF-4284-B7FB-76DF9215A6CB}" srcOrd="0" destOrd="0" presId="urn:microsoft.com/office/officeart/2005/8/layout/chevron2"/>
    <dgm:cxn modelId="{A696EE61-EC2E-451B-8402-BBE64064429F}" type="presParOf" srcId="{0AFDE157-4E8C-4E1B-B254-A2DC09003E92}" destId="{3C68B2FD-F35D-4961-AC32-8E7D9621EE7D}" srcOrd="1" destOrd="0" presId="urn:microsoft.com/office/officeart/2005/8/layout/chevron2"/>
    <dgm:cxn modelId="{097ABE68-C8E0-48C2-879A-CA8B7596627D}" type="presParOf" srcId="{A1221623-1659-4C2D-BE22-46F732C5A6B5}" destId="{F866D8AC-8651-4E91-B504-F2F797363E16}" srcOrd="3" destOrd="0" presId="urn:microsoft.com/office/officeart/2005/8/layout/chevron2"/>
    <dgm:cxn modelId="{1A7480A3-3237-4BC0-9871-C7FE3BB71FF9}" type="presParOf" srcId="{A1221623-1659-4C2D-BE22-46F732C5A6B5}" destId="{34D58244-9BE6-4FD5-AD4A-00C6E687F27C}" srcOrd="4" destOrd="0" presId="urn:microsoft.com/office/officeart/2005/8/layout/chevron2"/>
    <dgm:cxn modelId="{E29BA46C-F11E-4042-8C3E-8B2E99478257}" type="presParOf" srcId="{34D58244-9BE6-4FD5-AD4A-00C6E687F27C}" destId="{D50B9C9F-6F30-4BF7-92DC-85F00592DF9C}" srcOrd="0" destOrd="0" presId="urn:microsoft.com/office/officeart/2005/8/layout/chevron2"/>
    <dgm:cxn modelId="{FC56BD46-6F10-421B-BFFC-9CCDF0CCCDE0}" type="presParOf" srcId="{34D58244-9BE6-4FD5-AD4A-00C6E687F27C}" destId="{6A76E527-65BB-4F34-91EB-524EBB5AF5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E5DE5-EA3B-40FD-93DE-F8E93A4E0FD9}" type="doc">
      <dgm:prSet loTypeId="urn:microsoft.com/office/officeart/2005/8/layout/chevron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de-DE"/>
        </a:p>
      </dgm:t>
    </dgm:pt>
    <dgm:pt modelId="{24A20756-9CB7-47D7-9119-7BD54596071B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Teilnehmer werden in (neu zusammengesetzte) Gruppen eingeteilt.</a:t>
          </a:r>
          <a:endParaRPr lang="de-DE" sz="1800" dirty="0"/>
        </a:p>
      </dgm:t>
    </dgm:pt>
    <dgm:pt modelId="{69E3EB25-2104-4352-99A2-C73DFB364F87}" type="parTrans" cxnId="{1E212965-82C9-4CB4-85A1-318CE231C2C6}">
      <dgm:prSet/>
      <dgm:spPr/>
      <dgm:t>
        <a:bodyPr/>
        <a:lstStyle/>
        <a:p>
          <a:endParaRPr lang="de-DE"/>
        </a:p>
      </dgm:t>
    </dgm:pt>
    <dgm:pt modelId="{4B1F1DE9-F205-4B58-A8DD-0529EDFC844D}" type="sibTrans" cxnId="{1E212965-82C9-4CB4-85A1-318CE231C2C6}">
      <dgm:prSet/>
      <dgm:spPr/>
      <dgm:t>
        <a:bodyPr/>
        <a:lstStyle/>
        <a:p>
          <a:endParaRPr lang="de-DE"/>
        </a:p>
      </dgm:t>
    </dgm:pt>
    <dgm:pt modelId="{EF9E83CD-8FF7-4E39-8D42-AB5D29B02820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dirty="0" smtClean="0"/>
            <a:t> 2.</a:t>
          </a:r>
          <a:endParaRPr lang="de-DE" dirty="0"/>
        </a:p>
      </dgm:t>
    </dgm:pt>
    <dgm:pt modelId="{7E2F40D0-2089-49BB-82F3-EECD2A81D100}" type="parTrans" cxnId="{5FABC467-92F7-42CE-961E-A41CFC48308C}">
      <dgm:prSet/>
      <dgm:spPr/>
      <dgm:t>
        <a:bodyPr/>
        <a:lstStyle/>
        <a:p>
          <a:endParaRPr lang="de-DE"/>
        </a:p>
      </dgm:t>
    </dgm:pt>
    <dgm:pt modelId="{D63A269D-CB80-4A5C-8AE8-F23DAE36E46A}" type="sibTrans" cxnId="{5FABC467-92F7-42CE-961E-A41CFC48308C}">
      <dgm:prSet/>
      <dgm:spPr/>
      <dgm:t>
        <a:bodyPr/>
        <a:lstStyle/>
        <a:p>
          <a:endParaRPr lang="de-DE"/>
        </a:p>
      </dgm:t>
    </dgm:pt>
    <dgm:pt modelId="{920BC502-1988-4199-9800-1674562C36F3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Stellen Sie sich vor, dass Ihr Forschungsteam einen Preis für das erfolgreichste </a:t>
          </a:r>
          <a:r>
            <a:rPr lang="de-DE" sz="1800" dirty="0" err="1" smtClean="0"/>
            <a:t>Diversity</a:t>
          </a:r>
          <a:r>
            <a:rPr lang="de-DE" sz="1800" dirty="0" smtClean="0"/>
            <a:t>-Team 2025 gewonnen hat:</a:t>
          </a:r>
          <a:endParaRPr lang="de-DE" sz="1800" dirty="0"/>
        </a:p>
      </dgm:t>
    </dgm:pt>
    <dgm:pt modelId="{B060663E-D3E4-4F90-B49D-A2A1DF6029EC}" type="parTrans" cxnId="{9AD86C15-58C4-425F-98FA-EDB200604CFA}">
      <dgm:prSet/>
      <dgm:spPr/>
      <dgm:t>
        <a:bodyPr/>
        <a:lstStyle/>
        <a:p>
          <a:endParaRPr lang="de-DE"/>
        </a:p>
      </dgm:t>
    </dgm:pt>
    <dgm:pt modelId="{F96B9539-97CC-49A2-A649-8550D72EEE05}" type="sibTrans" cxnId="{9AD86C15-58C4-425F-98FA-EDB200604CFA}">
      <dgm:prSet/>
      <dgm:spPr/>
      <dgm:t>
        <a:bodyPr/>
        <a:lstStyle/>
        <a:p>
          <a:endParaRPr lang="de-DE"/>
        </a:p>
      </dgm:t>
    </dgm:pt>
    <dgm:pt modelId="{3D6D8D90-B507-4BCD-A056-6BF0938CEA9C}">
      <dgm:prSet phldrT="[Text]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dirty="0" smtClean="0"/>
            <a:t> 3.</a:t>
          </a:r>
          <a:endParaRPr lang="de-DE" dirty="0"/>
        </a:p>
      </dgm:t>
    </dgm:pt>
    <dgm:pt modelId="{96CDB86E-EAC4-482B-8121-887B88318512}" type="parTrans" cxnId="{F855CFA8-40B7-459D-8EDF-E905105A3A5A}">
      <dgm:prSet/>
      <dgm:spPr/>
      <dgm:t>
        <a:bodyPr/>
        <a:lstStyle/>
        <a:p>
          <a:endParaRPr lang="de-DE"/>
        </a:p>
      </dgm:t>
    </dgm:pt>
    <dgm:pt modelId="{F812669C-9AB2-4DCB-ACD5-25B81E095558}" type="sibTrans" cxnId="{F855CFA8-40B7-459D-8EDF-E905105A3A5A}">
      <dgm:prSet/>
      <dgm:spPr/>
      <dgm:t>
        <a:bodyPr/>
        <a:lstStyle/>
        <a:p>
          <a:endParaRPr lang="de-DE"/>
        </a:p>
      </dgm:t>
    </dgm:pt>
    <dgm:pt modelId="{DE664F4D-F75E-42E7-AC5F-86DF1510F70D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Gruppen gestalten entsprechend dieser Bilder ein Whiteboard (20 Min.). </a:t>
          </a:r>
          <a:endParaRPr lang="de-DE" sz="1800" u="none" dirty="0"/>
        </a:p>
      </dgm:t>
    </dgm:pt>
    <dgm:pt modelId="{43B557A4-E3CD-4AFE-8C42-3413D422FE4F}" type="parTrans" cxnId="{98AAC0B3-C807-4E9E-B145-58C6C09A587C}">
      <dgm:prSet/>
      <dgm:spPr/>
      <dgm:t>
        <a:bodyPr/>
        <a:lstStyle/>
        <a:p>
          <a:endParaRPr lang="de-DE"/>
        </a:p>
      </dgm:t>
    </dgm:pt>
    <dgm:pt modelId="{CE2106A7-8C08-42C6-A583-172A479CB163}" type="sibTrans" cxnId="{98AAC0B3-C807-4E9E-B145-58C6C09A587C}">
      <dgm:prSet/>
      <dgm:spPr/>
      <dgm:t>
        <a:bodyPr/>
        <a:lstStyle/>
        <a:p>
          <a:endParaRPr lang="de-DE"/>
        </a:p>
      </dgm:t>
    </dgm:pt>
    <dgm:pt modelId="{8A28A5A4-ED8D-4898-A499-797FD9B6115D}">
      <dgm:prSet phldrT="[Text]"/>
      <dgm:spPr>
        <a:solidFill>
          <a:srgbClr val="9DC61E"/>
        </a:solidFill>
      </dgm:spPr>
      <dgm:t>
        <a:bodyPr/>
        <a:lstStyle/>
        <a:p>
          <a:r>
            <a:rPr lang="de-DE" dirty="0" smtClean="0"/>
            <a:t> 1.</a:t>
          </a:r>
          <a:endParaRPr lang="de-DE" dirty="0"/>
        </a:p>
      </dgm:t>
    </dgm:pt>
    <dgm:pt modelId="{D4A4993D-6BEB-41F6-872C-626262FEC221}" type="sibTrans" cxnId="{D816A67B-2BBC-4524-8F05-39561943E568}">
      <dgm:prSet/>
      <dgm:spPr/>
      <dgm:t>
        <a:bodyPr/>
        <a:lstStyle/>
        <a:p>
          <a:endParaRPr lang="de-DE"/>
        </a:p>
      </dgm:t>
    </dgm:pt>
    <dgm:pt modelId="{66F6E82B-4D9F-4B45-843E-F786328263C9}" type="parTrans" cxnId="{D816A67B-2BBC-4524-8F05-39561943E568}">
      <dgm:prSet/>
      <dgm:spPr/>
      <dgm:t>
        <a:bodyPr/>
        <a:lstStyle/>
        <a:p>
          <a:endParaRPr lang="de-DE"/>
        </a:p>
      </dgm:t>
    </dgm:pt>
    <dgm:pt modelId="{C7BA645E-F80C-4AD8-B998-D31007217BD9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Welche inneren Bilder zeigen sich bei Ihnen?</a:t>
          </a:r>
          <a:endParaRPr lang="de-DE" sz="1800" dirty="0"/>
        </a:p>
      </dgm:t>
    </dgm:pt>
    <dgm:pt modelId="{4ABC1B83-9F7D-4FE4-BA35-2959BD8DBC48}" type="parTrans" cxnId="{25E70E0E-DB76-4FF4-A1C6-1C866A7A6192}">
      <dgm:prSet/>
      <dgm:spPr/>
      <dgm:t>
        <a:bodyPr/>
        <a:lstStyle/>
        <a:p>
          <a:endParaRPr lang="de-DE"/>
        </a:p>
      </dgm:t>
    </dgm:pt>
    <dgm:pt modelId="{F83192CC-AD55-45F0-BBAA-116AFDCB6B50}" type="sibTrans" cxnId="{25E70E0E-DB76-4FF4-A1C6-1C866A7A6192}">
      <dgm:prSet/>
      <dgm:spPr/>
      <dgm:t>
        <a:bodyPr/>
        <a:lstStyle/>
        <a:p>
          <a:endParaRPr lang="de-DE"/>
        </a:p>
      </dgm:t>
    </dgm:pt>
    <dgm:pt modelId="{A510E71E-B7CD-493C-8290-BFFF887BBEC5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1800" dirty="0" smtClean="0"/>
            <a:t>Was hat dazu geführt, dass Ihr Team den Preis gewonnen hat?</a:t>
          </a:r>
          <a:endParaRPr lang="de-DE" sz="1800" dirty="0"/>
        </a:p>
      </dgm:t>
    </dgm:pt>
    <dgm:pt modelId="{5B5A7F33-9C95-4285-893B-179F8BC9E60A}" type="parTrans" cxnId="{9E93B7EE-3DF3-4D4A-9642-91A73B1B0E15}">
      <dgm:prSet/>
      <dgm:spPr/>
      <dgm:t>
        <a:bodyPr/>
        <a:lstStyle/>
        <a:p>
          <a:endParaRPr lang="de-DE"/>
        </a:p>
      </dgm:t>
    </dgm:pt>
    <dgm:pt modelId="{DC4E6626-E263-47B6-ACB8-59038CAA779E}" type="sibTrans" cxnId="{9E93B7EE-3DF3-4D4A-9642-91A73B1B0E15}">
      <dgm:prSet/>
      <dgm:spPr/>
      <dgm:t>
        <a:bodyPr/>
        <a:lstStyle/>
        <a:p>
          <a:endParaRPr lang="de-DE"/>
        </a:p>
      </dgm:t>
    </dgm:pt>
    <dgm:pt modelId="{A1221623-1659-4C2D-BE22-46F732C5A6B5}" type="pres">
      <dgm:prSet presAssocID="{BD3E5DE5-EA3B-40FD-93DE-F8E93A4E0F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F9A3D9-1893-4C9A-A6A7-169DC86AAB65}" type="pres">
      <dgm:prSet presAssocID="{8A28A5A4-ED8D-4898-A499-797FD9B6115D}" presName="composite" presStyleCnt="0"/>
      <dgm:spPr/>
    </dgm:pt>
    <dgm:pt modelId="{46296F58-C9DD-48A1-B1B4-0B0FE6E86934}" type="pres">
      <dgm:prSet presAssocID="{8A28A5A4-ED8D-4898-A499-797FD9B6115D}" presName="parentText" presStyleLbl="alignNode1" presStyleIdx="0" presStyleCnt="3" custLinFactNeighborY="-3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5B5FD6-A91C-4569-9EC0-C5328F22D6D9}" type="pres">
      <dgm:prSet presAssocID="{8A28A5A4-ED8D-4898-A499-797FD9B6115D}" presName="descendantText" presStyleLbl="alignAcc1" presStyleIdx="0" presStyleCnt="3" custLinFactNeighborX="941" custLinFactNeighborY="-1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45B92C-0C30-4569-AD9D-B4397561FC97}" type="pres">
      <dgm:prSet presAssocID="{D4A4993D-6BEB-41F6-872C-626262FEC221}" presName="sp" presStyleCnt="0"/>
      <dgm:spPr/>
    </dgm:pt>
    <dgm:pt modelId="{0AFDE157-4E8C-4E1B-B254-A2DC09003E92}" type="pres">
      <dgm:prSet presAssocID="{EF9E83CD-8FF7-4E39-8D42-AB5D29B02820}" presName="composite" presStyleCnt="0"/>
      <dgm:spPr/>
    </dgm:pt>
    <dgm:pt modelId="{023221DB-D4DF-4284-B7FB-76DF9215A6CB}" type="pres">
      <dgm:prSet presAssocID="{EF9E83CD-8FF7-4E39-8D42-AB5D29B028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68B2FD-F35D-4961-AC32-8E7D9621EE7D}" type="pres">
      <dgm:prSet presAssocID="{EF9E83CD-8FF7-4E39-8D42-AB5D29B02820}" presName="descendantText" presStyleLbl="alignAcc1" presStyleIdx="1" presStyleCnt="3" custScaleY="1222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66D8AC-8651-4E91-B504-F2F797363E16}" type="pres">
      <dgm:prSet presAssocID="{D63A269D-CB80-4A5C-8AE8-F23DAE36E46A}" presName="sp" presStyleCnt="0"/>
      <dgm:spPr/>
    </dgm:pt>
    <dgm:pt modelId="{34D58244-9BE6-4FD5-AD4A-00C6E687F27C}" type="pres">
      <dgm:prSet presAssocID="{3D6D8D90-B507-4BCD-A056-6BF0938CEA9C}" presName="composite" presStyleCnt="0"/>
      <dgm:spPr/>
    </dgm:pt>
    <dgm:pt modelId="{D50B9C9F-6F30-4BF7-92DC-85F00592DF9C}" type="pres">
      <dgm:prSet presAssocID="{3D6D8D90-B507-4BCD-A056-6BF0938CEA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76E527-65BB-4F34-91EB-524EBB5AF5CE}" type="pres">
      <dgm:prSet presAssocID="{3D6D8D90-B507-4BCD-A056-6BF0938CEA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816A67B-2BBC-4524-8F05-39561943E568}" srcId="{BD3E5DE5-EA3B-40FD-93DE-F8E93A4E0FD9}" destId="{8A28A5A4-ED8D-4898-A499-797FD9B6115D}" srcOrd="0" destOrd="0" parTransId="{66F6E82B-4D9F-4B45-843E-F786328263C9}" sibTransId="{D4A4993D-6BEB-41F6-872C-626262FEC221}"/>
    <dgm:cxn modelId="{F855CFA8-40B7-459D-8EDF-E905105A3A5A}" srcId="{BD3E5DE5-EA3B-40FD-93DE-F8E93A4E0FD9}" destId="{3D6D8D90-B507-4BCD-A056-6BF0938CEA9C}" srcOrd="2" destOrd="0" parTransId="{96CDB86E-EAC4-482B-8121-887B88318512}" sibTransId="{F812669C-9AB2-4DCB-ACD5-25B81E095558}"/>
    <dgm:cxn modelId="{74C76ADC-0860-4F03-B5FD-EC6C3E4AD1B6}" type="presOf" srcId="{C7BA645E-F80C-4AD8-B998-D31007217BD9}" destId="{3C68B2FD-F35D-4961-AC32-8E7D9621EE7D}" srcOrd="0" destOrd="2" presId="urn:microsoft.com/office/officeart/2005/8/layout/chevron2"/>
    <dgm:cxn modelId="{72C49A64-2369-4320-BD40-2E31E3F0005A}" type="presOf" srcId="{BD3E5DE5-EA3B-40FD-93DE-F8E93A4E0FD9}" destId="{A1221623-1659-4C2D-BE22-46F732C5A6B5}" srcOrd="0" destOrd="0" presId="urn:microsoft.com/office/officeart/2005/8/layout/chevron2"/>
    <dgm:cxn modelId="{2182EBB6-84AC-44BF-9FDF-B89238DAFBF9}" type="presOf" srcId="{920BC502-1988-4199-9800-1674562C36F3}" destId="{3C68B2FD-F35D-4961-AC32-8E7D9621EE7D}" srcOrd="0" destOrd="0" presId="urn:microsoft.com/office/officeart/2005/8/layout/chevron2"/>
    <dgm:cxn modelId="{25E70E0E-DB76-4FF4-A1C6-1C866A7A6192}" srcId="{EF9E83CD-8FF7-4E39-8D42-AB5D29B02820}" destId="{C7BA645E-F80C-4AD8-B998-D31007217BD9}" srcOrd="2" destOrd="0" parTransId="{4ABC1B83-9F7D-4FE4-BA35-2959BD8DBC48}" sibTransId="{F83192CC-AD55-45F0-BBAA-116AFDCB6B50}"/>
    <dgm:cxn modelId="{9E93B7EE-3DF3-4D4A-9642-91A73B1B0E15}" srcId="{EF9E83CD-8FF7-4E39-8D42-AB5D29B02820}" destId="{A510E71E-B7CD-493C-8290-BFFF887BBEC5}" srcOrd="1" destOrd="0" parTransId="{5B5A7F33-9C95-4285-893B-179F8BC9E60A}" sibTransId="{DC4E6626-E263-47B6-ACB8-59038CAA779E}"/>
    <dgm:cxn modelId="{116CE90D-762A-4CF3-B033-AB05A6504DA2}" type="presOf" srcId="{8A28A5A4-ED8D-4898-A499-797FD9B6115D}" destId="{46296F58-C9DD-48A1-B1B4-0B0FE6E86934}" srcOrd="0" destOrd="0" presId="urn:microsoft.com/office/officeart/2005/8/layout/chevron2"/>
    <dgm:cxn modelId="{84BCA8B9-0893-4840-8F1D-F9DB31D46DBF}" type="presOf" srcId="{A510E71E-B7CD-493C-8290-BFFF887BBEC5}" destId="{3C68B2FD-F35D-4961-AC32-8E7D9621EE7D}" srcOrd="0" destOrd="1" presId="urn:microsoft.com/office/officeart/2005/8/layout/chevron2"/>
    <dgm:cxn modelId="{400245BD-C055-47F4-A0DC-61B90D83575C}" type="presOf" srcId="{DE664F4D-F75E-42E7-AC5F-86DF1510F70D}" destId="{6A76E527-65BB-4F34-91EB-524EBB5AF5CE}" srcOrd="0" destOrd="0" presId="urn:microsoft.com/office/officeart/2005/8/layout/chevron2"/>
    <dgm:cxn modelId="{5FABC467-92F7-42CE-961E-A41CFC48308C}" srcId="{BD3E5DE5-EA3B-40FD-93DE-F8E93A4E0FD9}" destId="{EF9E83CD-8FF7-4E39-8D42-AB5D29B02820}" srcOrd="1" destOrd="0" parTransId="{7E2F40D0-2089-49BB-82F3-EECD2A81D100}" sibTransId="{D63A269D-CB80-4A5C-8AE8-F23DAE36E46A}"/>
    <dgm:cxn modelId="{1252B676-64E8-4F86-AC7D-0D75E8DE4CAB}" type="presOf" srcId="{24A20756-9CB7-47D7-9119-7BD54596071B}" destId="{015B5FD6-A91C-4569-9EC0-C5328F22D6D9}" srcOrd="0" destOrd="0" presId="urn:microsoft.com/office/officeart/2005/8/layout/chevron2"/>
    <dgm:cxn modelId="{73CF14A1-A577-4EB7-B9C2-5E5C31A1EA86}" type="presOf" srcId="{3D6D8D90-B507-4BCD-A056-6BF0938CEA9C}" destId="{D50B9C9F-6F30-4BF7-92DC-85F00592DF9C}" srcOrd="0" destOrd="0" presId="urn:microsoft.com/office/officeart/2005/8/layout/chevron2"/>
    <dgm:cxn modelId="{98AAC0B3-C807-4E9E-B145-58C6C09A587C}" srcId="{3D6D8D90-B507-4BCD-A056-6BF0938CEA9C}" destId="{DE664F4D-F75E-42E7-AC5F-86DF1510F70D}" srcOrd="0" destOrd="0" parTransId="{43B557A4-E3CD-4AFE-8C42-3413D422FE4F}" sibTransId="{CE2106A7-8C08-42C6-A583-172A479CB163}"/>
    <dgm:cxn modelId="{B59B781D-E0D4-4FE3-8583-C0A9E9A17AFA}" type="presOf" srcId="{EF9E83CD-8FF7-4E39-8D42-AB5D29B02820}" destId="{023221DB-D4DF-4284-B7FB-76DF9215A6CB}" srcOrd="0" destOrd="0" presId="urn:microsoft.com/office/officeart/2005/8/layout/chevron2"/>
    <dgm:cxn modelId="{9AD86C15-58C4-425F-98FA-EDB200604CFA}" srcId="{EF9E83CD-8FF7-4E39-8D42-AB5D29B02820}" destId="{920BC502-1988-4199-9800-1674562C36F3}" srcOrd="0" destOrd="0" parTransId="{B060663E-D3E4-4F90-B49D-A2A1DF6029EC}" sibTransId="{F96B9539-97CC-49A2-A649-8550D72EEE05}"/>
    <dgm:cxn modelId="{1E212965-82C9-4CB4-85A1-318CE231C2C6}" srcId="{8A28A5A4-ED8D-4898-A499-797FD9B6115D}" destId="{24A20756-9CB7-47D7-9119-7BD54596071B}" srcOrd="0" destOrd="0" parTransId="{69E3EB25-2104-4352-99A2-C73DFB364F87}" sibTransId="{4B1F1DE9-F205-4B58-A8DD-0529EDFC844D}"/>
    <dgm:cxn modelId="{DF6B2A20-4B34-4838-8B67-54FA1561F12E}" type="presParOf" srcId="{A1221623-1659-4C2D-BE22-46F732C5A6B5}" destId="{1EF9A3D9-1893-4C9A-A6A7-169DC86AAB65}" srcOrd="0" destOrd="0" presId="urn:microsoft.com/office/officeart/2005/8/layout/chevron2"/>
    <dgm:cxn modelId="{F0D9CF28-708F-42DB-B0A3-31EB43AB2BB3}" type="presParOf" srcId="{1EF9A3D9-1893-4C9A-A6A7-169DC86AAB65}" destId="{46296F58-C9DD-48A1-B1B4-0B0FE6E86934}" srcOrd="0" destOrd="0" presId="urn:microsoft.com/office/officeart/2005/8/layout/chevron2"/>
    <dgm:cxn modelId="{2CE6DD16-617F-4114-AFF8-B0260A298269}" type="presParOf" srcId="{1EF9A3D9-1893-4C9A-A6A7-169DC86AAB65}" destId="{015B5FD6-A91C-4569-9EC0-C5328F22D6D9}" srcOrd="1" destOrd="0" presId="urn:microsoft.com/office/officeart/2005/8/layout/chevron2"/>
    <dgm:cxn modelId="{9A1EBB0D-5441-475E-8754-8555E658DCD7}" type="presParOf" srcId="{A1221623-1659-4C2D-BE22-46F732C5A6B5}" destId="{7C45B92C-0C30-4569-AD9D-B4397561FC97}" srcOrd="1" destOrd="0" presId="urn:microsoft.com/office/officeart/2005/8/layout/chevron2"/>
    <dgm:cxn modelId="{EE008F23-3B9C-4E2D-A9B5-7EC36E3B42FB}" type="presParOf" srcId="{A1221623-1659-4C2D-BE22-46F732C5A6B5}" destId="{0AFDE157-4E8C-4E1B-B254-A2DC09003E92}" srcOrd="2" destOrd="0" presId="urn:microsoft.com/office/officeart/2005/8/layout/chevron2"/>
    <dgm:cxn modelId="{78C0F77D-8037-4904-BB3B-FD12EF1F172F}" type="presParOf" srcId="{0AFDE157-4E8C-4E1B-B254-A2DC09003E92}" destId="{023221DB-D4DF-4284-B7FB-76DF9215A6CB}" srcOrd="0" destOrd="0" presId="urn:microsoft.com/office/officeart/2005/8/layout/chevron2"/>
    <dgm:cxn modelId="{A696EE61-EC2E-451B-8402-BBE64064429F}" type="presParOf" srcId="{0AFDE157-4E8C-4E1B-B254-A2DC09003E92}" destId="{3C68B2FD-F35D-4961-AC32-8E7D9621EE7D}" srcOrd="1" destOrd="0" presId="urn:microsoft.com/office/officeart/2005/8/layout/chevron2"/>
    <dgm:cxn modelId="{097ABE68-C8E0-48C2-879A-CA8B7596627D}" type="presParOf" srcId="{A1221623-1659-4C2D-BE22-46F732C5A6B5}" destId="{F866D8AC-8651-4E91-B504-F2F797363E16}" srcOrd="3" destOrd="0" presId="urn:microsoft.com/office/officeart/2005/8/layout/chevron2"/>
    <dgm:cxn modelId="{1A7480A3-3237-4BC0-9871-C7FE3BB71FF9}" type="presParOf" srcId="{A1221623-1659-4C2D-BE22-46F732C5A6B5}" destId="{34D58244-9BE6-4FD5-AD4A-00C6E687F27C}" srcOrd="4" destOrd="0" presId="urn:microsoft.com/office/officeart/2005/8/layout/chevron2"/>
    <dgm:cxn modelId="{E29BA46C-F11E-4042-8C3E-8B2E99478257}" type="presParOf" srcId="{34D58244-9BE6-4FD5-AD4A-00C6E687F27C}" destId="{D50B9C9F-6F30-4BF7-92DC-85F00592DF9C}" srcOrd="0" destOrd="0" presId="urn:microsoft.com/office/officeart/2005/8/layout/chevron2"/>
    <dgm:cxn modelId="{FC56BD46-6F10-421B-BFFC-9CCDF0CCCDE0}" type="presParOf" srcId="{34D58244-9BE6-4FD5-AD4A-00C6E687F27C}" destId="{6A76E527-65BB-4F34-91EB-524EBB5AF5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96F58-C9DD-48A1-B1B4-0B0FE6E86934}">
      <dsp:nvSpPr>
        <dsp:cNvPr id="0" name=""/>
        <dsp:cNvSpPr/>
      </dsp:nvSpPr>
      <dsp:spPr>
        <a:xfrm rot="5400000">
          <a:off x="-249533" y="251236"/>
          <a:ext cx="1663558" cy="1164491"/>
        </a:xfrm>
        <a:prstGeom prst="chevron">
          <a:avLst/>
        </a:prstGeom>
        <a:solidFill>
          <a:srgbClr val="9DC61E"/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1.</a:t>
          </a:r>
          <a:endParaRPr lang="de-DE" sz="3400" kern="1200" dirty="0"/>
        </a:p>
      </dsp:txBody>
      <dsp:txXfrm rot="-5400000">
        <a:off x="1" y="583949"/>
        <a:ext cx="1164491" cy="499067"/>
      </dsp:txXfrm>
    </dsp:sp>
    <dsp:sp modelId="{015B5FD6-A91C-4569-9EC0-C5328F22D6D9}">
      <dsp:nvSpPr>
        <dsp:cNvPr id="0" name=""/>
        <dsp:cNvSpPr/>
      </dsp:nvSpPr>
      <dsp:spPr>
        <a:xfrm rot="5400000">
          <a:off x="4938132" y="-3756986"/>
          <a:ext cx="1081313" cy="8628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Jeder Teilnehmende erhält Word-Datei mit Fragen (vorab per E-Mail).</a:t>
          </a:r>
          <a:endParaRPr lang="de-DE" sz="1800" kern="1200" dirty="0"/>
        </a:p>
      </dsp:txBody>
      <dsp:txXfrm rot="-5400000">
        <a:off x="1164491" y="69440"/>
        <a:ext cx="8575811" cy="975743"/>
      </dsp:txXfrm>
    </dsp:sp>
    <dsp:sp modelId="{023221DB-D4DF-4284-B7FB-76DF9215A6CB}">
      <dsp:nvSpPr>
        <dsp:cNvPr id="0" name=""/>
        <dsp:cNvSpPr/>
      </dsp:nvSpPr>
      <dsp:spPr>
        <a:xfrm rot="5400000">
          <a:off x="-249533" y="1722010"/>
          <a:ext cx="1663558" cy="1164491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2.</a:t>
          </a:r>
          <a:endParaRPr lang="de-DE" sz="3400" kern="1200" dirty="0"/>
        </a:p>
      </dsp:txBody>
      <dsp:txXfrm rot="-5400000">
        <a:off x="1" y="2054723"/>
        <a:ext cx="1164491" cy="499067"/>
      </dsp:txXfrm>
    </dsp:sp>
    <dsp:sp modelId="{3C68B2FD-F35D-4961-AC32-8E7D9621EE7D}">
      <dsp:nvSpPr>
        <dsp:cNvPr id="0" name=""/>
        <dsp:cNvSpPr/>
      </dsp:nvSpPr>
      <dsp:spPr>
        <a:xfrm rot="5400000">
          <a:off x="4938132" y="-2301165"/>
          <a:ext cx="1081313" cy="8628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Name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In welcher Disziplin bin ich verortet?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In welchen Branchen konnte ich bisher Erfahrungen sammeln?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Welche Stärken bringe ich in meine Forschungsarbeit ein?</a:t>
          </a:r>
          <a:endParaRPr lang="de-DE" sz="1800" kern="1200" dirty="0"/>
        </a:p>
      </dsp:txBody>
      <dsp:txXfrm rot="-5400000">
        <a:off x="1164491" y="1525261"/>
        <a:ext cx="8575811" cy="975743"/>
      </dsp:txXfrm>
    </dsp:sp>
    <dsp:sp modelId="{D50B9C9F-6F30-4BF7-92DC-85F00592DF9C}">
      <dsp:nvSpPr>
        <dsp:cNvPr id="0" name=""/>
        <dsp:cNvSpPr/>
      </dsp:nvSpPr>
      <dsp:spPr>
        <a:xfrm rot="5400000">
          <a:off x="-249533" y="3192202"/>
          <a:ext cx="1663558" cy="1164491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3.</a:t>
          </a:r>
          <a:endParaRPr lang="de-DE" sz="3400" kern="1200" dirty="0"/>
        </a:p>
      </dsp:txBody>
      <dsp:txXfrm rot="-5400000">
        <a:off x="1" y="3524915"/>
        <a:ext cx="1164491" cy="499067"/>
      </dsp:txXfrm>
    </dsp:sp>
    <dsp:sp modelId="{6A76E527-65BB-4F34-91EB-524EBB5AF5CE}">
      <dsp:nvSpPr>
        <dsp:cNvPr id="0" name=""/>
        <dsp:cNvSpPr/>
      </dsp:nvSpPr>
      <dsp:spPr>
        <a:xfrm rot="5400000">
          <a:off x="4938132" y="-830973"/>
          <a:ext cx="1081313" cy="8628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Teilnehmende stellen ihre Informationen im Plenum vor und Moderatorenteam sammelt an Whiteboard.</a:t>
          </a:r>
          <a:endParaRPr lang="de-DE" sz="1800" kern="1200" dirty="0"/>
        </a:p>
      </dsp:txBody>
      <dsp:txXfrm rot="-5400000">
        <a:off x="1164491" y="2995453"/>
        <a:ext cx="8575811" cy="975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96F58-C9DD-48A1-B1B4-0B0FE6E86934}">
      <dsp:nvSpPr>
        <dsp:cNvPr id="0" name=""/>
        <dsp:cNvSpPr/>
      </dsp:nvSpPr>
      <dsp:spPr>
        <a:xfrm rot="5400000">
          <a:off x="-249777" y="249777"/>
          <a:ext cx="1665185" cy="1165629"/>
        </a:xfrm>
        <a:prstGeom prst="chevron">
          <a:avLst/>
        </a:prstGeom>
        <a:solidFill>
          <a:srgbClr val="9DC61E"/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1.</a:t>
          </a:r>
          <a:endParaRPr lang="de-DE" sz="3400" kern="1200" dirty="0"/>
        </a:p>
      </dsp:txBody>
      <dsp:txXfrm rot="-5400000">
        <a:off x="2" y="582814"/>
        <a:ext cx="1165629" cy="499556"/>
      </dsp:txXfrm>
    </dsp:sp>
    <dsp:sp modelId="{015B5FD6-A91C-4569-9EC0-C5328F22D6D9}">
      <dsp:nvSpPr>
        <dsp:cNvPr id="0" name=""/>
        <dsp:cNvSpPr/>
      </dsp:nvSpPr>
      <dsp:spPr>
        <a:xfrm rot="5400000">
          <a:off x="4938173" y="-3758124"/>
          <a:ext cx="1082370" cy="86274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Teilnehmer</a:t>
          </a:r>
          <a:r>
            <a:rPr lang="de-DE" sz="1800" kern="1200" baseline="0" dirty="0" smtClean="0"/>
            <a:t> werden in drei Gruppen eingeteilt (</a:t>
          </a:r>
          <a:r>
            <a:rPr lang="de-DE" sz="1800" kern="1200" baseline="0" dirty="0" err="1" smtClean="0"/>
            <a:t>Breakout</a:t>
          </a:r>
          <a:r>
            <a:rPr lang="de-DE" sz="1800" kern="1200" baseline="0" dirty="0" smtClean="0"/>
            <a:t> Sessions) und erhalten Rollenbeschreibungen (vorab per E-Mail).</a:t>
          </a:r>
          <a:endParaRPr lang="de-DE" sz="1800" kern="1200" dirty="0"/>
        </a:p>
      </dsp:txBody>
      <dsp:txXfrm rot="-5400000">
        <a:off x="1165630" y="67256"/>
        <a:ext cx="8574621" cy="976696"/>
      </dsp:txXfrm>
    </dsp:sp>
    <dsp:sp modelId="{023221DB-D4DF-4284-B7FB-76DF9215A6CB}">
      <dsp:nvSpPr>
        <dsp:cNvPr id="0" name=""/>
        <dsp:cNvSpPr/>
      </dsp:nvSpPr>
      <dsp:spPr>
        <a:xfrm rot="5400000">
          <a:off x="-249777" y="1721441"/>
          <a:ext cx="1665185" cy="1165629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2.</a:t>
          </a:r>
          <a:endParaRPr lang="de-DE" sz="3400" kern="1200" dirty="0"/>
        </a:p>
      </dsp:txBody>
      <dsp:txXfrm rot="-5400000">
        <a:off x="2" y="2054478"/>
        <a:ext cx="1165629" cy="499556"/>
      </dsp:txXfrm>
    </dsp:sp>
    <dsp:sp modelId="{3C68B2FD-F35D-4961-AC32-8E7D9621EE7D}">
      <dsp:nvSpPr>
        <dsp:cNvPr id="0" name=""/>
        <dsp:cNvSpPr/>
      </dsp:nvSpPr>
      <dsp:spPr>
        <a:xfrm rot="5400000">
          <a:off x="4938173" y="-2300880"/>
          <a:ext cx="1082370" cy="86274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Jede Gruppe erhält eine Situation aus dem Arbeitsalltag, zu der sie entsprechend ihrer Rollen ein Rollenspiel vorbereitet (20 Min.)</a:t>
          </a:r>
          <a:endParaRPr lang="de-DE" sz="1800" kern="1200" dirty="0"/>
        </a:p>
      </dsp:txBody>
      <dsp:txXfrm rot="-5400000">
        <a:off x="1165630" y="1524500"/>
        <a:ext cx="8574621" cy="976696"/>
      </dsp:txXfrm>
    </dsp:sp>
    <dsp:sp modelId="{D50B9C9F-6F30-4BF7-92DC-85F00592DF9C}">
      <dsp:nvSpPr>
        <dsp:cNvPr id="0" name=""/>
        <dsp:cNvSpPr/>
      </dsp:nvSpPr>
      <dsp:spPr>
        <a:xfrm rot="5400000">
          <a:off x="-249777" y="3193070"/>
          <a:ext cx="1665185" cy="1165629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3.</a:t>
          </a:r>
          <a:endParaRPr lang="de-DE" sz="3400" kern="1200" dirty="0"/>
        </a:p>
      </dsp:txBody>
      <dsp:txXfrm rot="-5400000">
        <a:off x="2" y="3526107"/>
        <a:ext cx="1165629" cy="499556"/>
      </dsp:txXfrm>
    </dsp:sp>
    <dsp:sp modelId="{6A76E527-65BB-4F34-91EB-524EBB5AF5CE}">
      <dsp:nvSpPr>
        <dsp:cNvPr id="0" name=""/>
        <dsp:cNvSpPr/>
      </dsp:nvSpPr>
      <dsp:spPr>
        <a:xfrm rot="5400000">
          <a:off x="4938173" y="-829251"/>
          <a:ext cx="1082370" cy="86274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Vorstellung</a:t>
          </a:r>
          <a:r>
            <a:rPr lang="de-DE" sz="1800" kern="1200" baseline="0" dirty="0" smtClean="0"/>
            <a:t> der Rollenspiele im Plenum (à 2 Min.). </a:t>
          </a:r>
          <a:endParaRPr lang="de-DE" sz="1800" kern="1200" dirty="0"/>
        </a:p>
      </dsp:txBody>
      <dsp:txXfrm rot="-5400000">
        <a:off x="1165630" y="2996129"/>
        <a:ext cx="8574621" cy="976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96F58-C9DD-48A1-B1B4-0B0FE6E86934}">
      <dsp:nvSpPr>
        <dsp:cNvPr id="0" name=""/>
        <dsp:cNvSpPr/>
      </dsp:nvSpPr>
      <dsp:spPr>
        <a:xfrm rot="5400000">
          <a:off x="-224562" y="226027"/>
          <a:ext cx="1497084" cy="1047959"/>
        </a:xfrm>
        <a:prstGeom prst="chevron">
          <a:avLst/>
        </a:prstGeom>
        <a:solidFill>
          <a:srgbClr val="9DC61E"/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1.</a:t>
          </a:r>
          <a:endParaRPr lang="de-DE" sz="3100" kern="1200" dirty="0"/>
        </a:p>
      </dsp:txBody>
      <dsp:txXfrm rot="-5400000">
        <a:off x="1" y="525445"/>
        <a:ext cx="1047959" cy="449125"/>
      </dsp:txXfrm>
    </dsp:sp>
    <dsp:sp modelId="{015B5FD6-A91C-4569-9EC0-C5328F22D6D9}">
      <dsp:nvSpPr>
        <dsp:cNvPr id="0" name=""/>
        <dsp:cNvSpPr/>
      </dsp:nvSpPr>
      <dsp:spPr>
        <a:xfrm rot="5400000">
          <a:off x="4789955" y="-3727074"/>
          <a:ext cx="973104" cy="8457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Teilnehmer finden sich erneut in den Gruppen aus der vorherigen Übung zusammen.</a:t>
          </a:r>
          <a:endParaRPr lang="de-DE" sz="1800" kern="1200" dirty="0"/>
        </a:p>
      </dsp:txBody>
      <dsp:txXfrm rot="-5400000">
        <a:off x="1047960" y="62424"/>
        <a:ext cx="8409593" cy="878098"/>
      </dsp:txXfrm>
    </dsp:sp>
    <dsp:sp modelId="{023221DB-D4DF-4284-B7FB-76DF9215A6CB}">
      <dsp:nvSpPr>
        <dsp:cNvPr id="0" name=""/>
        <dsp:cNvSpPr/>
      </dsp:nvSpPr>
      <dsp:spPr>
        <a:xfrm rot="5400000">
          <a:off x="-224562" y="1528248"/>
          <a:ext cx="1497084" cy="1047959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2.</a:t>
          </a:r>
          <a:endParaRPr lang="de-DE" sz="3100" kern="1200" dirty="0"/>
        </a:p>
      </dsp:txBody>
      <dsp:txXfrm rot="-5400000">
        <a:off x="1" y="1827666"/>
        <a:ext cx="1047959" cy="449125"/>
      </dsp:txXfrm>
    </dsp:sp>
    <dsp:sp modelId="{3C68B2FD-F35D-4961-AC32-8E7D9621EE7D}">
      <dsp:nvSpPr>
        <dsp:cNvPr id="0" name=""/>
        <dsp:cNvSpPr/>
      </dsp:nvSpPr>
      <dsp:spPr>
        <a:xfrm rot="5400000">
          <a:off x="4789955" y="-2438310"/>
          <a:ext cx="973104" cy="8457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Jede Gruppe erhält eine Ausschreibung und formuliert eine ca. einseitige Kurzakquise (25 Min.).</a:t>
          </a:r>
          <a:endParaRPr lang="de-DE" sz="1800" kern="1200" dirty="0"/>
        </a:p>
      </dsp:txBody>
      <dsp:txXfrm rot="-5400000">
        <a:off x="1047960" y="1351188"/>
        <a:ext cx="8409593" cy="878098"/>
      </dsp:txXfrm>
    </dsp:sp>
    <dsp:sp modelId="{D50B9C9F-6F30-4BF7-92DC-85F00592DF9C}">
      <dsp:nvSpPr>
        <dsp:cNvPr id="0" name=""/>
        <dsp:cNvSpPr/>
      </dsp:nvSpPr>
      <dsp:spPr>
        <a:xfrm rot="5400000">
          <a:off x="-224562" y="2829945"/>
          <a:ext cx="1497084" cy="1047959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3.</a:t>
          </a:r>
          <a:endParaRPr lang="de-DE" sz="3100" kern="1200" dirty="0"/>
        </a:p>
      </dsp:txBody>
      <dsp:txXfrm rot="-5400000">
        <a:off x="1" y="3129363"/>
        <a:ext cx="1047959" cy="449125"/>
      </dsp:txXfrm>
    </dsp:sp>
    <dsp:sp modelId="{6A76E527-65BB-4F34-91EB-524EBB5AF5CE}">
      <dsp:nvSpPr>
        <dsp:cNvPr id="0" name=""/>
        <dsp:cNvSpPr/>
      </dsp:nvSpPr>
      <dsp:spPr>
        <a:xfrm rot="5400000">
          <a:off x="4789955" y="-1136613"/>
          <a:ext cx="973104" cy="8457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Vorstellung der Pitches (à 3 Min.) im Plenum.</a:t>
          </a:r>
          <a:endParaRPr lang="de-DE" sz="1800" kern="1200" dirty="0"/>
        </a:p>
      </dsp:txBody>
      <dsp:txXfrm rot="-5400000">
        <a:off x="1047960" y="2652885"/>
        <a:ext cx="8409593" cy="878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96F58-C9DD-48A1-B1B4-0B0FE6E86934}">
      <dsp:nvSpPr>
        <dsp:cNvPr id="0" name=""/>
        <dsp:cNvSpPr/>
      </dsp:nvSpPr>
      <dsp:spPr>
        <a:xfrm rot="5400000">
          <a:off x="-198630" y="200371"/>
          <a:ext cx="1324201" cy="926941"/>
        </a:xfrm>
        <a:prstGeom prst="chevron">
          <a:avLst/>
        </a:prstGeom>
        <a:solidFill>
          <a:srgbClr val="9DC61E"/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 1.</a:t>
          </a:r>
          <a:endParaRPr lang="de-DE" sz="2700" kern="1200" dirty="0"/>
        </a:p>
      </dsp:txBody>
      <dsp:txXfrm rot="-5400000">
        <a:off x="1" y="465212"/>
        <a:ext cx="926941" cy="397260"/>
      </dsp:txXfrm>
    </dsp:sp>
    <dsp:sp modelId="{015B5FD6-A91C-4569-9EC0-C5328F22D6D9}">
      <dsp:nvSpPr>
        <dsp:cNvPr id="0" name=""/>
        <dsp:cNvSpPr/>
      </dsp:nvSpPr>
      <dsp:spPr>
        <a:xfrm rot="5400000">
          <a:off x="4060674" y="-3131657"/>
          <a:ext cx="860731" cy="7128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Teilnehmer werden in (neu zusammengesetzte) Gruppen eingeteilt.</a:t>
          </a:r>
          <a:endParaRPr lang="de-DE" sz="1800" kern="1200" dirty="0"/>
        </a:p>
      </dsp:txBody>
      <dsp:txXfrm rot="-5400000">
        <a:off x="926942" y="44092"/>
        <a:ext cx="7086179" cy="776697"/>
      </dsp:txXfrm>
    </dsp:sp>
    <dsp:sp modelId="{023221DB-D4DF-4284-B7FB-76DF9215A6CB}">
      <dsp:nvSpPr>
        <dsp:cNvPr id="0" name=""/>
        <dsp:cNvSpPr/>
      </dsp:nvSpPr>
      <dsp:spPr>
        <a:xfrm rot="5400000">
          <a:off x="-198630" y="1428681"/>
          <a:ext cx="1324201" cy="926941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 2.</a:t>
          </a:r>
          <a:endParaRPr lang="de-DE" sz="2700" kern="1200" dirty="0"/>
        </a:p>
      </dsp:txBody>
      <dsp:txXfrm rot="-5400000">
        <a:off x="1" y="1693522"/>
        <a:ext cx="926941" cy="397260"/>
      </dsp:txXfrm>
    </dsp:sp>
    <dsp:sp modelId="{3C68B2FD-F35D-4961-AC32-8E7D9621EE7D}">
      <dsp:nvSpPr>
        <dsp:cNvPr id="0" name=""/>
        <dsp:cNvSpPr/>
      </dsp:nvSpPr>
      <dsp:spPr>
        <a:xfrm rot="5400000">
          <a:off x="3964706" y="-1903681"/>
          <a:ext cx="1052665" cy="7128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Stellen Sie sich vor, dass Ihr Forschungsteam einen Preis für das erfolgreichste </a:t>
          </a:r>
          <a:r>
            <a:rPr lang="de-DE" sz="1800" kern="1200" dirty="0" err="1" smtClean="0"/>
            <a:t>Diversity</a:t>
          </a:r>
          <a:r>
            <a:rPr lang="de-DE" sz="1800" kern="1200" dirty="0" smtClean="0"/>
            <a:t>-Team 2025 gewonnen hat: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Was hat dazu geführt, dass Ihr Team den Preis gewonnen hat?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Welche inneren Bilder zeigen sich bei Ihnen?</a:t>
          </a:r>
          <a:endParaRPr lang="de-DE" sz="1800" kern="1200" dirty="0"/>
        </a:p>
      </dsp:txBody>
      <dsp:txXfrm rot="-5400000">
        <a:off x="926941" y="1185471"/>
        <a:ext cx="7076809" cy="949891"/>
      </dsp:txXfrm>
    </dsp:sp>
    <dsp:sp modelId="{D50B9C9F-6F30-4BF7-92DC-85F00592DF9C}">
      <dsp:nvSpPr>
        <dsp:cNvPr id="0" name=""/>
        <dsp:cNvSpPr/>
      </dsp:nvSpPr>
      <dsp:spPr>
        <a:xfrm rot="5400000">
          <a:off x="-198630" y="2560561"/>
          <a:ext cx="1324201" cy="926941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 3.</a:t>
          </a:r>
          <a:endParaRPr lang="de-DE" sz="2700" kern="1200" dirty="0"/>
        </a:p>
      </dsp:txBody>
      <dsp:txXfrm rot="-5400000">
        <a:off x="1" y="2825402"/>
        <a:ext cx="926941" cy="397260"/>
      </dsp:txXfrm>
    </dsp:sp>
    <dsp:sp modelId="{6A76E527-65BB-4F34-91EB-524EBB5AF5CE}">
      <dsp:nvSpPr>
        <dsp:cNvPr id="0" name=""/>
        <dsp:cNvSpPr/>
      </dsp:nvSpPr>
      <dsp:spPr>
        <a:xfrm rot="5400000">
          <a:off x="4060674" y="-771801"/>
          <a:ext cx="860731" cy="7128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Gruppen gestalten entsprechend dieser Bilder ein Whiteboard (20 Min.). </a:t>
          </a:r>
          <a:endParaRPr lang="de-DE" sz="1800" u="none" kern="1200" dirty="0"/>
        </a:p>
      </dsp:txBody>
      <dsp:txXfrm rot="-5400000">
        <a:off x="926942" y="2403948"/>
        <a:ext cx="7086179" cy="776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C3DF2-FF8E-4F1E-AA13-BE0D135D2361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5FEEC-EDBF-4749-8E87-85393F6FE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0202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FCBBE-7735-4585-8129-379D4DCE7DFB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F20F9-3CA1-4C58-A035-9DF378BEA8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1852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C4940FA-80B2-4122-A7CF-8168A2B42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F20F9-3CA1-4C58-A035-9DF378BEA88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73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CAC9-A71C-2045-9496-9668EC07FD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3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CAC9-A71C-2045-9496-9668EC07FD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653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71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51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48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61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85134-8369-4EE5-A628-E083CD18766E}" type="slidenum">
              <a:rPr lang="de-DE"/>
              <a:pPr/>
              <a:t>15</a:t>
            </a:fld>
            <a:endParaRPr lang="de-DE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00663" y="407988"/>
            <a:ext cx="3641725" cy="204787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="0" dirty="0" smtClean="0"/>
              <a:t>Teilnehmer geben Feedback</a:t>
            </a:r>
            <a:r>
              <a:rPr lang="de-DE" b="0" baseline="0" dirty="0" smtClean="0"/>
              <a:t> zum gesamten Seminar</a:t>
            </a:r>
          </a:p>
          <a:p>
            <a:pPr marL="171450" indent="-171450">
              <a:buFontTx/>
              <a:buChar char="-"/>
            </a:pPr>
            <a:r>
              <a:rPr lang="de-DE" b="0" baseline="0" dirty="0" smtClean="0"/>
              <a:t>Verabschiedung</a:t>
            </a:r>
          </a:p>
          <a:p>
            <a:pPr marL="171450" indent="-171450">
              <a:buFontTx/>
              <a:buChar char="-"/>
            </a:pPr>
            <a:endParaRPr lang="de-DE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 smtClean="0"/>
              <a:t>Source: https://oht-webcontent.s3.amazonaws.com/field/image/customerstalking.png</a:t>
            </a:r>
          </a:p>
          <a:p>
            <a:pPr marL="0" indent="0">
              <a:buFontTx/>
              <a:buNone/>
            </a:pPr>
            <a:endParaRPr lang="de-DE" b="0" dirty="0" smtClean="0"/>
          </a:p>
        </p:txBody>
      </p:sp>
    </p:spTree>
    <p:extLst>
      <p:ext uri="{BB962C8B-B14F-4D97-AF65-F5344CB8AC3E}">
        <p14:creationId xmlns:p14="http://schemas.microsoft.com/office/powerpoint/2010/main" val="245531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132856"/>
            <a:ext cx="6552729" cy="602405"/>
          </a:xfr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TITEL DER VERANSTALTUNG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464152" y="2106515"/>
            <a:ext cx="0" cy="15656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708920"/>
            <a:ext cx="6552729" cy="864095"/>
          </a:xfr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Extra Info</a:t>
            </a:r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pic>
        <p:nvPicPr>
          <p:cNvPr id="12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92" y="2314586"/>
            <a:ext cx="3240360" cy="110935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2564904"/>
            <a:ext cx="11377264" cy="1470025"/>
          </a:xfrm>
        </p:spPr>
        <p:txBody>
          <a:bodyPr/>
          <a:lstStyle>
            <a:lvl1pPr algn="r"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3680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43339" y="1041402"/>
            <a:ext cx="11905323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0C961A16-BF96-410D-9D68-087F34F61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</p:spTree>
    <p:extLst>
      <p:ext uri="{BB962C8B-B14F-4D97-AF65-F5344CB8AC3E}">
        <p14:creationId xmlns:p14="http://schemas.microsoft.com/office/powerpoint/2010/main" val="103646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8435BF2-984D-4D9D-A344-9C43CDEE58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75" y="1041400"/>
            <a:ext cx="11906250" cy="5124450"/>
          </a:xfrm>
          <a:ln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B9F1B9B-EBCF-4E98-929C-D1DBBB2CAF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4311DDB-7B5B-46FC-8577-6597E7051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662" y="5942929"/>
            <a:ext cx="1247999" cy="219076"/>
          </a:xfrm>
        </p:spPr>
        <p:txBody>
          <a:bodyPr>
            <a:noAutofit/>
          </a:bodyPr>
          <a:lstStyle>
            <a:lvl1pPr marL="0" indent="0" algn="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 algn="r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Source: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403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enplatzhalter 2">
            <a:extLst>
              <a:ext uri="{FF2B5EF4-FFF2-40B4-BE49-F238E27FC236}">
                <a16:creationId xmlns:a16="http://schemas.microsoft.com/office/drawing/2014/main" id="{9E8268A5-431F-46CB-87DC-BDB0775C1D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058600" y="1159200"/>
            <a:ext cx="8074800" cy="45396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B9F1B9B-EBCF-4E98-929C-D1DBBB2CAF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4311DDB-7B5B-46FC-8577-6597E7051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401" y="5479724"/>
            <a:ext cx="1247999" cy="219076"/>
          </a:xfrm>
        </p:spPr>
        <p:txBody>
          <a:bodyPr>
            <a:noAutofit/>
          </a:bodyPr>
          <a:lstStyle>
            <a:lvl1pPr marL="0" indent="0" algn="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 algn="r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Source: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4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041402"/>
            <a:ext cx="11905323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749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041403"/>
            <a:ext cx="5952661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6096000" y="1041403"/>
            <a:ext cx="5952661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8735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 userDrawn="1"/>
        </p:nvSpPr>
        <p:spPr>
          <a:xfrm>
            <a:off x="1631504" y="2611597"/>
            <a:ext cx="3450754" cy="3349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0" dirty="0">
                <a:solidFill>
                  <a:schemeClr val="accent2"/>
                </a:solidFill>
              </a:rPr>
              <a:t>http://www.elli-online.net/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631504" y="2002054"/>
            <a:ext cx="6767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VIELEN DANK FÜR IHRE AUFMERKSAMKEIT!</a:t>
            </a:r>
          </a:p>
        </p:txBody>
      </p:sp>
      <p:pic>
        <p:nvPicPr>
          <p:cNvPr id="12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696371"/>
            <a:ext cx="3240360" cy="110935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7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484783"/>
            <a:ext cx="11905323" cy="4464497"/>
          </a:xfrm>
          <a:ln>
            <a:solidFill>
              <a:srgbClr val="839A44"/>
            </a:solidFill>
          </a:ln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338" y="680646"/>
            <a:ext cx="11905324" cy="374949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3339" y="5949280"/>
            <a:ext cx="8976997" cy="22665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43338" y="200014"/>
            <a:ext cx="9841093" cy="4206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89899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3AAD1-23F2-4F1B-ABDD-A307F957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917531-99DA-48DF-8E07-F3935E740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CC8B30-58F0-40C5-B8CA-8A9AAC56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CF0D26-F783-470D-AEEC-758A57B8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B9B753-CCB5-43FC-BA54-33BFBB36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3AE5-83A6-4AC6-9D1A-297AC14F4F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62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43339" y="908720"/>
            <a:ext cx="111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43339" y="980729"/>
            <a:ext cx="1046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Calibri" pitchFamily="34" charset="0"/>
              <a:buChar char="•"/>
            </a:pPr>
            <a:endParaRPr lang="de-DE" sz="1800" dirty="0"/>
          </a:p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18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5271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2564904"/>
            <a:ext cx="11377264" cy="1470025"/>
          </a:xfrm>
        </p:spPr>
        <p:txBody>
          <a:bodyPr/>
          <a:lstStyle>
            <a:lvl1pPr algn="r"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050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43339" y="1041402"/>
            <a:ext cx="11905323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5416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041402"/>
            <a:ext cx="11905323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33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041403"/>
            <a:ext cx="5952661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6096000" y="1041403"/>
            <a:ext cx="5952661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6968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 userDrawn="1"/>
        </p:nvSpPr>
        <p:spPr>
          <a:xfrm>
            <a:off x="1631504" y="3310097"/>
            <a:ext cx="3450754" cy="3349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0" dirty="0">
                <a:solidFill>
                  <a:schemeClr val="accent2"/>
                </a:solidFill>
              </a:rPr>
              <a:t>http://www.elli-online.net/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604978" y="2884874"/>
            <a:ext cx="5672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VIELEN DANK FÜR IHRE AUFMERKSAMKEIT!</a:t>
            </a:r>
          </a:p>
        </p:txBody>
      </p:sp>
      <p:pic>
        <p:nvPicPr>
          <p:cNvPr id="12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696371"/>
            <a:ext cx="3240360" cy="110935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1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132856"/>
            <a:ext cx="6552729" cy="602405"/>
          </a:xfr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TITEL DER VERANSTALTUNG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464152" y="2106515"/>
            <a:ext cx="0" cy="15656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708920"/>
            <a:ext cx="6552729" cy="864095"/>
          </a:xfr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Extra Info</a:t>
            </a:r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pic>
        <p:nvPicPr>
          <p:cNvPr id="12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92" y="2314586"/>
            <a:ext cx="3240360" cy="110935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43339" y="908720"/>
            <a:ext cx="111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43339" y="980729"/>
            <a:ext cx="1046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Calibri" pitchFamily="34" charset="0"/>
              <a:buChar char="•"/>
            </a:pPr>
            <a:endParaRPr lang="de-DE" sz="1800" dirty="0"/>
          </a:p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D946FE3-53B1-4055-B963-8C3A97A97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</p:spTree>
    <p:extLst>
      <p:ext uri="{BB962C8B-B14F-4D97-AF65-F5344CB8AC3E}">
        <p14:creationId xmlns:p14="http://schemas.microsoft.com/office/powerpoint/2010/main" val="40593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3339" y="1031359"/>
            <a:ext cx="11905323" cy="475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631" y="219539"/>
            <a:ext cx="1224025" cy="4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9416" y="6400458"/>
            <a:ext cx="7704856" cy="3409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900" dirty="0" smtClean="0">
                <a:solidFill>
                  <a:schemeClr val="tx2"/>
                </a:solidFill>
              </a:rPr>
              <a:t>Kollaborativ</a:t>
            </a:r>
            <a:r>
              <a:rPr lang="de-DE" altLang="de-DE" sz="900" baseline="0" dirty="0" smtClean="0">
                <a:solidFill>
                  <a:schemeClr val="tx2"/>
                </a:solidFill>
              </a:rPr>
              <a:t> interdisziplinär – Gestaltung effektiver interdisziplinärer Zusammenarbeit | www.elli-online.net</a:t>
            </a:r>
          </a:p>
        </p:txBody>
      </p:sp>
      <p:sp>
        <p:nvSpPr>
          <p:cNvPr id="20" name="Textfeld 13"/>
          <p:cNvSpPr txBox="1">
            <a:spLocks noChangeArrowheads="1"/>
          </p:cNvSpPr>
          <p:nvPr userDrawn="1"/>
        </p:nvSpPr>
        <p:spPr bwMode="auto">
          <a:xfrm>
            <a:off x="239490" y="6395965"/>
            <a:ext cx="455910" cy="34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1B3F8-141B-491B-AA28-890D0601D8BD}" type="slidenum">
              <a:rPr lang="de-DE" altLang="de-DE" sz="900">
                <a:solidFill>
                  <a:schemeClr val="tx2"/>
                </a:solidFill>
              </a:rPr>
              <a:pPr eaLnBrk="1" hangingPunct="1"/>
              <a:t>‹Nr.›</a:t>
            </a:fld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54" r:id="rId2"/>
    <p:sldLayoutId id="2147483705" r:id="rId3"/>
    <p:sldLayoutId id="2147483655" r:id="rId4"/>
    <p:sldLayoutId id="2147483691" r:id="rId5"/>
    <p:sldLayoutId id="2147483704" r:id="rId6"/>
    <p:sldLayoutId id="2147483703" r:id="rId7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400" rtl="0" eaLnBrk="1" latinLnBrk="0" hangingPunct="1">
        <a:lnSpc>
          <a:spcPct val="110000"/>
        </a:lnSpc>
        <a:spcBef>
          <a:spcPct val="0"/>
        </a:spcBef>
        <a:spcAft>
          <a:spcPts val="0"/>
        </a:spcAft>
        <a:buNone/>
        <a:defRPr sz="2000" b="0" i="0" u="none" kern="1200" cap="small" spc="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3339" y="1031359"/>
            <a:ext cx="11905323" cy="475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631" y="219539"/>
            <a:ext cx="1224025" cy="4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9416" y="6400458"/>
            <a:ext cx="5760640" cy="3409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900" dirty="0" smtClean="0">
                <a:solidFill>
                  <a:schemeClr val="tx2"/>
                </a:solidFill>
              </a:rPr>
              <a:t>Kollaborativ</a:t>
            </a:r>
            <a:r>
              <a:rPr lang="de-DE" altLang="de-DE" sz="900" baseline="0" dirty="0" smtClean="0">
                <a:solidFill>
                  <a:schemeClr val="tx2"/>
                </a:solidFill>
              </a:rPr>
              <a:t> interdisziplinär – Gestaltung effektiver interdisziplinärer Zusammenarbeit | www.elli-online.net</a:t>
            </a:r>
            <a:endParaRPr lang="de-DE" altLang="de-DE" sz="900" baseline="0" dirty="0" smtClean="0">
              <a:solidFill>
                <a:schemeClr val="tx2"/>
              </a:solidFill>
            </a:endParaRPr>
          </a:p>
        </p:txBody>
      </p:sp>
      <p:sp>
        <p:nvSpPr>
          <p:cNvPr id="20" name="Textfeld 13"/>
          <p:cNvSpPr txBox="1">
            <a:spLocks noChangeArrowheads="1"/>
          </p:cNvSpPr>
          <p:nvPr userDrawn="1"/>
        </p:nvSpPr>
        <p:spPr bwMode="auto">
          <a:xfrm>
            <a:off x="239490" y="6395965"/>
            <a:ext cx="455910" cy="34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1B3F8-141B-491B-AA28-890D0601D8BD}" type="slidenum">
              <a:rPr lang="de-DE" altLang="de-DE" sz="900">
                <a:solidFill>
                  <a:schemeClr val="tx2"/>
                </a:solidFill>
              </a:rPr>
              <a:pPr eaLnBrk="1" hangingPunct="1"/>
              <a:t>‹Nr.›</a:t>
            </a:fld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marL="0" indent="0" algn="l" defTabSz="914400" rtl="0" eaLnBrk="1" latinLnBrk="0" hangingPunct="1">
        <a:lnSpc>
          <a:spcPct val="110000"/>
        </a:lnSpc>
        <a:spcBef>
          <a:spcPct val="0"/>
        </a:spcBef>
        <a:spcAft>
          <a:spcPts val="0"/>
        </a:spcAft>
        <a:buNone/>
        <a:defRPr sz="2000" b="0" i="0" u="none" kern="1200" cap="small" spc="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79376" y="1772816"/>
            <a:ext cx="6768752" cy="466056"/>
          </a:xfrm>
        </p:spPr>
        <p:txBody>
          <a:bodyPr/>
          <a:lstStyle/>
          <a:p>
            <a:r>
              <a:rPr lang="de-DE" sz="3200" dirty="0" smtClean="0">
                <a:solidFill>
                  <a:schemeClr val="bg1">
                    <a:lumMod val="65000"/>
                  </a:schemeClr>
                </a:solidFill>
              </a:rPr>
              <a:t>Herzlich </a:t>
            </a:r>
            <a:r>
              <a:rPr lang="de-DE" sz="3200" dirty="0" smtClean="0">
                <a:solidFill>
                  <a:schemeClr val="bg1">
                    <a:lumMod val="65000"/>
                  </a:schemeClr>
                </a:solidFill>
              </a:rPr>
              <a:t>Willkommen zu </a:t>
            </a:r>
            <a:r>
              <a:rPr lang="de-DE" sz="3200" b="1" dirty="0" smtClean="0">
                <a:solidFill>
                  <a:srgbClr val="97BF0D"/>
                </a:solidFill>
              </a:rPr>
              <a:t>„</a:t>
            </a:r>
            <a:r>
              <a:rPr lang="de-DE" sz="3200" b="1" dirty="0" smtClean="0">
                <a:solidFill>
                  <a:srgbClr val="97BF0D"/>
                </a:solidFill>
              </a:rPr>
              <a:t>Kollaborativ </a:t>
            </a:r>
            <a:r>
              <a:rPr lang="de-DE" sz="3200" b="1" dirty="0" smtClean="0">
                <a:solidFill>
                  <a:srgbClr val="97BF0D"/>
                </a:solidFill>
              </a:rPr>
              <a:t>interdisziplinär</a:t>
            </a:r>
            <a:endParaRPr lang="de-DE" sz="3200" b="1" noProof="0" dirty="0">
              <a:solidFill>
                <a:srgbClr val="97BF0D"/>
              </a:solidFill>
            </a:endParaRPr>
          </a:p>
          <a:p>
            <a:r>
              <a:rPr lang="de-DE" sz="2800" b="1" dirty="0" smtClean="0">
                <a:solidFill>
                  <a:srgbClr val="97BF0D"/>
                </a:solidFill>
              </a:rPr>
              <a:t>Gestaltung effektiver interdisziplinärer </a:t>
            </a:r>
            <a:r>
              <a:rPr lang="de-DE" sz="2800" b="1" dirty="0" smtClean="0">
                <a:solidFill>
                  <a:srgbClr val="97BF0D"/>
                </a:solidFill>
              </a:rPr>
              <a:t>Zusammenarbeit“</a:t>
            </a:r>
          </a:p>
        </p:txBody>
      </p:sp>
      <p:sp>
        <p:nvSpPr>
          <p:cNvPr id="3" name="Rechteck 2"/>
          <p:cNvSpPr/>
          <p:nvPr/>
        </p:nvSpPr>
        <p:spPr>
          <a:xfrm>
            <a:off x="9696400" y="0"/>
            <a:ext cx="2495600" cy="1196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3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gelingt‘s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Erfolgreich interdisziplinär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43339" y="1484784"/>
            <a:ext cx="53206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Gute Balance zwischen:</a:t>
            </a:r>
          </a:p>
          <a:p>
            <a:endParaRPr lang="de-DE" dirty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Spezialisierung und umfassender Zuständigkeit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Aufgabenerledigung und Aufgabendelegation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Konsenssuche und Konfrontation 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Profilierung und Zurückhaltung 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988840"/>
            <a:ext cx="3960440" cy="26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gelingt‘s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Erfolgreich interdisziplinär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43339" y="1484784"/>
            <a:ext cx="7320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Zielsetzung und Kommunikation</a:t>
            </a:r>
          </a:p>
          <a:p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Setzen klarer und verbindlicher Ziele auf allen einbezogenen Ebenen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Aufteilung des Vorgehens in Arbeitsschritte, welche jeder als solche erkennt und akzeptiert, auch die Kunden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Kommunikation für alle in verständlicher Weise, auch für die Kunden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Auswerten der Arbeitsschritte und überprüfen, ob die nächsten Schritte weiterhin zielbezogen erfolgen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2204864"/>
            <a:ext cx="367384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gelingt‘s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Erfolgreich interdisziplinär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43339" y="1484784"/>
            <a:ext cx="64567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Management und Führung</a:t>
            </a:r>
          </a:p>
          <a:p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Klare Aufbaustruktur mit definierten Kompetenzen und Verantwortlichkeiten (Funktionendiagramme)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Klare Ablaufprozesse mit definierten Zuständigkeiten 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Einfordern der Umsetzungen von Aufbau- und Ablaufstrukturen durch die Führung im Alltag sowie im Rahmen der Mitarbeitergespräche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Ansprechen von ungünstigen Entwicklungen und Kulturelementen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Fördern von gegenseitigem Verständnis und Freude an der gemeinsamen Tätigkeit im Sinne der Sache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2348880"/>
            <a:ext cx="399644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42127" y="620728"/>
            <a:ext cx="11904728" cy="360000"/>
          </a:xfrm>
        </p:spPr>
        <p:txBody>
          <a:bodyPr/>
          <a:lstStyle/>
          <a:p>
            <a:r>
              <a:rPr lang="de-DE" dirty="0" smtClean="0"/>
              <a:t>Förderliche Bedingungen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Erfolgreich interdisziplinär</a:t>
            </a:r>
            <a:endParaRPr lang="en-US" dirty="0"/>
          </a:p>
        </p:txBody>
      </p:sp>
      <p:sp>
        <p:nvSpPr>
          <p:cNvPr id="7" name="Abgerundetes Rechteck 6"/>
          <p:cNvSpPr/>
          <p:nvPr/>
        </p:nvSpPr>
        <p:spPr>
          <a:xfrm>
            <a:off x="3178167" y="1124744"/>
            <a:ext cx="5798153" cy="4896544"/>
          </a:xfrm>
          <a:prstGeom prst="roundRect">
            <a:avLst/>
          </a:prstGeom>
          <a:noFill/>
          <a:ln w="38100">
            <a:solidFill>
              <a:srgbClr val="95B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3790235" y="1187747"/>
            <a:ext cx="46085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Gleichberechtigung der Disziplinen</a:t>
            </a:r>
          </a:p>
          <a:p>
            <a:pPr algn="ctr"/>
            <a:endParaRPr lang="de-DE" sz="1600" b="1" dirty="0" smtClean="0"/>
          </a:p>
          <a:p>
            <a:pPr algn="ctr"/>
            <a:r>
              <a:rPr lang="de-DE" sz="1600" b="1" dirty="0"/>
              <a:t>Kennen der </a:t>
            </a:r>
            <a:r>
              <a:rPr lang="de-DE" sz="1600" b="1" dirty="0" smtClean="0"/>
              <a:t>gegenseitigen Kernprinzipien</a:t>
            </a:r>
          </a:p>
          <a:p>
            <a:pPr algn="ctr"/>
            <a:endParaRPr lang="de-DE" sz="1600" b="1" dirty="0" smtClean="0"/>
          </a:p>
          <a:p>
            <a:pPr algn="ctr"/>
            <a:r>
              <a:rPr lang="de-DE" sz="1600" b="1" dirty="0" smtClean="0"/>
              <a:t>Gemeinsames Ziel</a:t>
            </a:r>
          </a:p>
          <a:p>
            <a:pPr algn="ctr"/>
            <a:endParaRPr lang="de-DE" sz="1600" b="1" dirty="0" smtClean="0"/>
          </a:p>
          <a:p>
            <a:pPr algn="ctr"/>
            <a:r>
              <a:rPr lang="de-DE" sz="1600" b="1" dirty="0" smtClean="0"/>
              <a:t>Klarheit und Flexibilität der Rollen</a:t>
            </a:r>
          </a:p>
          <a:p>
            <a:pPr algn="ctr"/>
            <a:endParaRPr lang="de-DE" sz="1600" b="1" dirty="0" smtClean="0"/>
          </a:p>
          <a:p>
            <a:pPr algn="ctr"/>
            <a:r>
              <a:rPr lang="de-DE" sz="1600" b="1" dirty="0" smtClean="0"/>
              <a:t>Soziale Kompetenz</a:t>
            </a:r>
          </a:p>
          <a:p>
            <a:pPr algn="ctr"/>
            <a:endParaRPr lang="de-DE" sz="1600" b="1" dirty="0" smtClean="0"/>
          </a:p>
          <a:p>
            <a:pPr algn="ctr"/>
            <a:r>
              <a:rPr lang="de-DE" sz="1600" b="1" dirty="0" smtClean="0"/>
              <a:t>Persönliche Bereitschaft, Sympathie</a:t>
            </a:r>
            <a:r>
              <a:rPr lang="en-US" sz="1600" b="1" dirty="0" smtClean="0"/>
              <a:t>,  </a:t>
            </a:r>
            <a:r>
              <a:rPr lang="en-US" sz="1600" b="1" dirty="0" err="1" smtClean="0"/>
              <a:t>Vertrauen</a:t>
            </a:r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de-DE" sz="1600" b="1" dirty="0" smtClean="0"/>
              <a:t>Räumliche Nähe</a:t>
            </a:r>
          </a:p>
          <a:p>
            <a:pPr algn="ctr"/>
            <a:endParaRPr lang="de-DE" sz="1600" b="1" dirty="0" smtClean="0"/>
          </a:p>
          <a:p>
            <a:pPr algn="ctr"/>
            <a:r>
              <a:rPr lang="de-DE" sz="1600" b="1" dirty="0" smtClean="0"/>
              <a:t>Formeller und informeller Austausch, Feedback</a:t>
            </a:r>
          </a:p>
          <a:p>
            <a:pPr algn="ctr"/>
            <a:endParaRPr lang="de-DE" sz="1600" b="1" dirty="0" smtClean="0"/>
          </a:p>
          <a:p>
            <a:pPr algn="ctr"/>
            <a:r>
              <a:rPr lang="de-DE" sz="1600" b="1" dirty="0" smtClean="0"/>
              <a:t>Kommunikation und Konfliktmanagement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08497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Welche Kompetenzen sind nötig?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Interdisziplinäre Zusammenarbeit</a:t>
            </a:r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1343472" y="1196752"/>
          <a:ext cx="9684781" cy="48245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75907">
                  <a:extLst>
                    <a:ext uri="{9D8B030D-6E8A-4147-A177-3AD203B41FA5}">
                      <a16:colId xmlns:a16="http://schemas.microsoft.com/office/drawing/2014/main" val="3700989775"/>
                    </a:ext>
                  </a:extLst>
                </a:gridCol>
                <a:gridCol w="1913053">
                  <a:extLst>
                    <a:ext uri="{9D8B030D-6E8A-4147-A177-3AD203B41FA5}">
                      <a16:colId xmlns:a16="http://schemas.microsoft.com/office/drawing/2014/main" val="3384956660"/>
                    </a:ext>
                  </a:extLst>
                </a:gridCol>
                <a:gridCol w="2036639">
                  <a:extLst>
                    <a:ext uri="{9D8B030D-6E8A-4147-A177-3AD203B41FA5}">
                      <a16:colId xmlns:a16="http://schemas.microsoft.com/office/drawing/2014/main" val="1014341140"/>
                    </a:ext>
                  </a:extLst>
                </a:gridCol>
                <a:gridCol w="1851618">
                  <a:extLst>
                    <a:ext uri="{9D8B030D-6E8A-4147-A177-3AD203B41FA5}">
                      <a16:colId xmlns:a16="http://schemas.microsoft.com/office/drawing/2014/main" val="3380923949"/>
                    </a:ext>
                  </a:extLst>
                </a:gridCol>
                <a:gridCol w="2007564">
                  <a:extLst>
                    <a:ext uri="{9D8B030D-6E8A-4147-A177-3AD203B41FA5}">
                      <a16:colId xmlns:a16="http://schemas.microsoft.com/office/drawing/2014/main" val="449287559"/>
                    </a:ext>
                  </a:extLst>
                </a:gridCol>
              </a:tblGrid>
              <a:tr h="615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Kenntnisse</a:t>
                      </a:r>
                      <a:r>
                        <a:rPr lang="en-US" sz="1200" dirty="0">
                          <a:effectLst/>
                        </a:rPr>
                        <a:t> und Bereitschaft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Erkunden</a:t>
                      </a:r>
                      <a:r>
                        <a:rPr lang="en-US" sz="1200" dirty="0">
                          <a:effectLst/>
                        </a:rPr>
                        <a:t> und Analysieren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Kommunikation</a:t>
                      </a:r>
                      <a:r>
                        <a:rPr lang="en-US" sz="1200" dirty="0">
                          <a:effectLst/>
                        </a:rPr>
                        <a:t> und Einbindung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Verständnis</a:t>
                      </a:r>
                      <a:r>
                        <a:rPr lang="en-US" sz="1200" dirty="0">
                          <a:effectLst/>
                        </a:rPr>
                        <a:t> und </a:t>
                      </a:r>
                      <a:r>
                        <a:rPr lang="en-US" sz="1200" dirty="0" err="1">
                          <a:effectLst/>
                        </a:rPr>
                        <a:t>Entgegenkommen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Aufgeschlossenheit und </a:t>
                      </a:r>
                      <a:r>
                        <a:rPr lang="en-US" sz="1200" dirty="0" err="1">
                          <a:effectLst/>
                        </a:rPr>
                        <a:t>Anpassung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extLst>
                  <a:ext uri="{0D108BD9-81ED-4DB2-BD59-A6C34878D82A}">
                    <a16:rowId xmlns:a16="http://schemas.microsoft.com/office/drawing/2014/main" val="3466822646"/>
                  </a:ext>
                </a:extLst>
              </a:tr>
              <a:tr h="969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Wissen</a:t>
                      </a:r>
                      <a:r>
                        <a:rPr lang="en-US" sz="1200" dirty="0">
                          <a:effectLst/>
                        </a:rPr>
                        <a:t> über </a:t>
                      </a:r>
                      <a:r>
                        <a:rPr lang="en-US" sz="1200" dirty="0" err="1">
                          <a:effectLst/>
                        </a:rPr>
                        <a:t>interdisziplinäre</a:t>
                      </a:r>
                      <a:r>
                        <a:rPr lang="en-US" sz="1200" dirty="0">
                          <a:effectLst/>
                        </a:rPr>
                        <a:t> Zusammenarbeit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Critical </a:t>
                      </a:r>
                      <a:r>
                        <a:rPr lang="en-US" sz="1200" dirty="0">
                          <a:effectLst/>
                        </a:rPr>
                        <a:t>Thinking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Kommunikationsfähigkeit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Wertschätzung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Offenheit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extLst>
                  <a:ext uri="{0D108BD9-81ED-4DB2-BD59-A6C34878D82A}">
                    <a16:rowId xmlns:a16="http://schemas.microsoft.com/office/drawing/2014/main" val="1421799067"/>
                  </a:ext>
                </a:extLst>
              </a:tr>
              <a:tr h="744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Wissen</a:t>
                      </a:r>
                      <a:r>
                        <a:rPr lang="en-US" sz="1200" dirty="0">
                          <a:effectLst/>
                        </a:rPr>
                        <a:t> über </a:t>
                      </a:r>
                      <a:r>
                        <a:rPr lang="en-US" sz="1200" dirty="0" err="1">
                          <a:effectLst/>
                        </a:rPr>
                        <a:t>andere</a:t>
                      </a:r>
                      <a:r>
                        <a:rPr lang="en-US" sz="1200" dirty="0">
                          <a:effectLst/>
                        </a:rPr>
                        <a:t> Disziplinen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Abstraktionsfähigkeit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Sprachanpassung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Perspektivenübernahme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Empathie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145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Lernbereitschaft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endParaRPr lang="en-US" sz="1100" dirty="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Neugierde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extLst>
                  <a:ext uri="{0D108BD9-81ED-4DB2-BD59-A6C34878D82A}">
                    <a16:rowId xmlns:a16="http://schemas.microsoft.com/office/drawing/2014/main" val="1788296622"/>
                  </a:ext>
                </a:extLst>
              </a:tr>
              <a:tr h="72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Projektmanagement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Übersetzungsfähigkeit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Diplomatisches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Geschick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Kompromissbereitschaft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Kreativität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extLst>
                  <a:ext uri="{0D108BD9-81ED-4DB2-BD59-A6C34878D82A}">
                    <a16:rowId xmlns:a16="http://schemas.microsoft.com/office/drawing/2014/main" val="187774922"/>
                  </a:ext>
                </a:extLst>
              </a:tr>
              <a:tr h="795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Synergie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Mündliches</a:t>
                      </a:r>
                      <a:r>
                        <a:rPr lang="en-US" sz="1200" dirty="0">
                          <a:effectLst/>
                        </a:rPr>
                        <a:t>) </a:t>
                      </a:r>
                      <a:endParaRPr lang="en-US" sz="1100" dirty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Ermittlungsgeschick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Diskurs</a:t>
                      </a:r>
                      <a:r>
                        <a:rPr lang="en-US" sz="1200" dirty="0">
                          <a:effectLst/>
                        </a:rPr>
                        <a:t>-/</a:t>
                      </a:r>
                      <a:r>
                        <a:rPr lang="en-US" sz="1200" dirty="0" err="1">
                          <a:effectLst/>
                        </a:rPr>
                        <a:t>Moderationsfähigkeit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Selbstreflexion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145"/>
                        </a:spcAft>
                      </a:pPr>
                      <a:r>
                        <a:rPr lang="en-US" sz="1200" dirty="0" err="1">
                          <a:effectLst/>
                        </a:rPr>
                        <a:t>Flexibilität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endParaRPr lang="en-US" sz="1100" dirty="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Adaption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 anchor="ctr"/>
                </a:tc>
                <a:extLst>
                  <a:ext uri="{0D108BD9-81ED-4DB2-BD59-A6C34878D82A}">
                    <a16:rowId xmlns:a16="http://schemas.microsoft.com/office/drawing/2014/main" val="3069051711"/>
                  </a:ext>
                </a:extLst>
              </a:tr>
              <a:tr h="969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Commitment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Prozessreflexion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/>
                </a:tc>
                <a:tc>
                  <a:txBody>
                    <a:bodyPr/>
                    <a:lstStyle/>
                    <a:p>
                      <a:pPr marL="635" marR="57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Kritikfähigkeit/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Kritikkultur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Bescheidenheit</a:t>
                      </a:r>
                      <a:r>
                        <a:rPr lang="en-US" sz="1200" dirty="0">
                          <a:effectLst/>
                        </a:rPr>
                        <a:t>/ realistisches </a:t>
                      </a:r>
                      <a:r>
                        <a:rPr lang="en-US" sz="1200" dirty="0" err="1">
                          <a:effectLst/>
                        </a:rPr>
                        <a:t>Selbstbild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150"/>
                        </a:spcAft>
                      </a:pPr>
                      <a:r>
                        <a:rPr lang="en-US" sz="1200" dirty="0" err="1">
                          <a:effectLst/>
                        </a:rPr>
                        <a:t>Gelassenheit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endParaRPr lang="en-US" sz="1100" dirty="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Frustrationstoleranz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60" marR="73025" marT="72390" marB="0" anchor="ctr"/>
                </a:tc>
                <a:extLst>
                  <a:ext uri="{0D108BD9-81ED-4DB2-BD59-A6C34878D82A}">
                    <a16:rowId xmlns:a16="http://schemas.microsoft.com/office/drawing/2014/main" val="174366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2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oht-webcontent.s3.amazonaws.com/field/image/customerstal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57444"/>
            <a:ext cx="7632441" cy="4203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Online-Seminar „Kollaborativ interdisziplinär“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Zeit </a:t>
            </a:r>
            <a:r>
              <a:rPr lang="de-DE" dirty="0"/>
              <a:t>für Ihre offen gebliebenen Fragen, Anregungen und Feedback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840416" y="578833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7F7F7F"/>
                </a:solidFill>
              </a:rPr>
              <a:t>[2]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3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 anchor="b">
            <a:noAutofit/>
          </a:bodyPr>
          <a:lstStyle/>
          <a:p>
            <a:pPr>
              <a:spcAft>
                <a:spcPts val="1800"/>
              </a:spcAft>
            </a:pPr>
            <a:r>
              <a:rPr lang="de-DE" sz="2100" dirty="0"/>
              <a:t>zu Beginn bitte </a:t>
            </a:r>
            <a:r>
              <a:rPr lang="de-DE" sz="2100" b="1" dirty="0"/>
              <a:t>Videos einschalten (freiwillig!)</a:t>
            </a:r>
          </a:p>
          <a:p>
            <a:r>
              <a:rPr lang="de-DE" sz="2200" dirty="0"/>
              <a:t>um sich zu Wort zu melden, bitte </a:t>
            </a:r>
            <a:r>
              <a:rPr lang="de-DE" sz="2200" b="1" dirty="0"/>
              <a:t>Mikrofon </a:t>
            </a:r>
            <a:r>
              <a:rPr lang="de-DE" sz="2200" dirty="0"/>
              <a:t>eigenständig anschalten</a:t>
            </a:r>
          </a:p>
          <a:p>
            <a:endParaRPr lang="de-DE" sz="2200" dirty="0"/>
          </a:p>
          <a:p>
            <a:pPr>
              <a:spcAft>
                <a:spcPts val="1800"/>
              </a:spcAft>
            </a:pPr>
            <a:r>
              <a:rPr lang="de-DE" sz="2100" dirty="0"/>
              <a:t>bitte </a:t>
            </a:r>
            <a:r>
              <a:rPr lang="de-DE" sz="2100" b="1" dirty="0"/>
              <a:t>Mikrofon stummschalten</a:t>
            </a:r>
            <a:r>
              <a:rPr lang="de-DE" sz="2100" dirty="0"/>
              <a:t>, sobald ihr eure Frage gestellt oder euren Kommentar abgegeben habt</a:t>
            </a:r>
          </a:p>
          <a:p>
            <a:r>
              <a:rPr lang="de-DE" sz="2100" dirty="0"/>
              <a:t>bei Fragen ans Plenum z.B. zu Verständlichkeit (bzgl. Ton-/Videoqualität) bitte </a:t>
            </a:r>
            <a:r>
              <a:rPr lang="de-DE" sz="2100" b="1" dirty="0"/>
              <a:t>Reaktion „Daumen hoch“ </a:t>
            </a:r>
            <a:r>
              <a:rPr lang="de-DE" sz="2100" dirty="0"/>
              <a:t>nutzen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cap="small" dirty="0"/>
              <a:t>Grundlegende Regeln zum Online-Meeting in Zoom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59A91F-E1CD-2D4B-883A-41DC28305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5"/>
          <a:stretch/>
        </p:blipFill>
        <p:spPr>
          <a:xfrm>
            <a:off x="531249" y="1146933"/>
            <a:ext cx="11129501" cy="858923"/>
          </a:xfrm>
          <a:prstGeom prst="rect">
            <a:avLst/>
          </a:prstGeom>
        </p:spPr>
      </p:pic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E9BAF77A-DB3C-BE43-A2FE-588BF4D37A8B}"/>
              </a:ext>
            </a:extLst>
          </p:cNvPr>
          <p:cNvSpPr/>
          <p:nvPr/>
        </p:nvSpPr>
        <p:spPr>
          <a:xfrm rot="7690824">
            <a:off x="2008700" y="702985"/>
            <a:ext cx="959789" cy="887895"/>
          </a:xfrm>
          <a:prstGeom prst="rightArrow">
            <a:avLst/>
          </a:prstGeom>
          <a:solidFill>
            <a:srgbClr val="98C01D"/>
          </a:solidFill>
          <a:ln>
            <a:solidFill>
              <a:srgbClr val="98C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95F31CF9-D747-904D-A226-3C5B55C6E725}"/>
              </a:ext>
            </a:extLst>
          </p:cNvPr>
          <p:cNvSpPr/>
          <p:nvPr/>
        </p:nvSpPr>
        <p:spPr>
          <a:xfrm rot="7690824">
            <a:off x="5898213" y="658457"/>
            <a:ext cx="959789" cy="887895"/>
          </a:xfrm>
          <a:prstGeom prst="rightArrow">
            <a:avLst/>
          </a:prstGeom>
          <a:solidFill>
            <a:srgbClr val="98C01D"/>
          </a:solidFill>
          <a:ln>
            <a:solidFill>
              <a:srgbClr val="98C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D646F72B-B738-2248-9B5A-B14B674BB83D}"/>
              </a:ext>
            </a:extLst>
          </p:cNvPr>
          <p:cNvSpPr/>
          <p:nvPr/>
        </p:nvSpPr>
        <p:spPr>
          <a:xfrm rot="7690824">
            <a:off x="882265" y="702985"/>
            <a:ext cx="959789" cy="887895"/>
          </a:xfrm>
          <a:prstGeom prst="rightArrow">
            <a:avLst/>
          </a:prstGeom>
          <a:solidFill>
            <a:srgbClr val="98C01D"/>
          </a:solidFill>
          <a:ln>
            <a:solidFill>
              <a:srgbClr val="98C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BEE78A9F-0D5E-5C44-88AF-0956203DCA1E}"/>
              </a:ext>
            </a:extLst>
          </p:cNvPr>
          <p:cNvSpPr/>
          <p:nvPr/>
        </p:nvSpPr>
        <p:spPr>
          <a:xfrm rot="7690824">
            <a:off x="9361987" y="702985"/>
            <a:ext cx="959789" cy="887895"/>
          </a:xfrm>
          <a:prstGeom prst="rightArrow">
            <a:avLst/>
          </a:prstGeom>
          <a:solidFill>
            <a:srgbClr val="98C01D"/>
          </a:solidFill>
          <a:ln>
            <a:solidFill>
              <a:srgbClr val="98C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8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bei Freigabe eines Bildschirms oder eines Whiteboards: Möglichkeit zur Annotation durch alle Teilnehmenden</a:t>
            </a:r>
          </a:p>
          <a:p>
            <a:r>
              <a:rPr lang="de-DE" sz="2000" dirty="0" smtClean="0"/>
              <a:t>Öffnung der zugehörigen Tools mittels „Optionen anzeigen“ am oberen Bildschirmrand &amp; „Kommentieren“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r>
              <a:rPr lang="de-DE" sz="2000" dirty="0" smtClean="0"/>
              <a:t>Auswahl an verschiedenen Annotationstools wie Texteingabe per Tastatur, Zeichnen (per Maus oder Stift) oder Farbauswahl</a:t>
            </a:r>
          </a:p>
          <a:p>
            <a:endParaRPr lang="de-DE" sz="2000" dirty="0" smtClean="0"/>
          </a:p>
          <a:p>
            <a:r>
              <a:rPr lang="de-DE" sz="2000" dirty="0" smtClean="0"/>
              <a:t>Möglichkeit der Speicherung der Annotationen bzw. des Whiteboards z.B. zur Dokumentation</a:t>
            </a:r>
            <a:endParaRPr lang="de-DE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Nutzung der Annotationsfunktion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Grundlegende Regeln zum Online-Meeting in Zoom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8552" t="66230" r="12784" b="327"/>
          <a:stretch/>
        </p:blipFill>
        <p:spPr>
          <a:xfrm>
            <a:off x="3428998" y="5097203"/>
            <a:ext cx="5334000" cy="37147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2564904"/>
            <a:ext cx="5091146" cy="17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Lernziele</a:t>
            </a:r>
            <a:endParaRPr lang="en-US" dirty="0"/>
          </a:p>
        </p:txBody>
      </p:sp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143339" y="200014"/>
            <a:ext cx="8572108" cy="360040"/>
          </a:xfrm>
        </p:spPr>
        <p:txBody>
          <a:bodyPr/>
          <a:lstStyle/>
          <a:p>
            <a:r>
              <a:rPr lang="de-DE" dirty="0" smtClean="0"/>
              <a:t>Online-Seminar „Kollaborativ interdisziplinär“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20" y="2920999"/>
            <a:ext cx="5994155" cy="4237601"/>
          </a:xfrm>
          <a:prstGeom prst="rect">
            <a:avLst/>
          </a:prstGeom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1E62E3C1-28EA-4707-8752-84E3B6BBB0D4}"/>
              </a:ext>
            </a:extLst>
          </p:cNvPr>
          <p:cNvSpPr txBox="1">
            <a:spLocks/>
          </p:cNvSpPr>
          <p:nvPr/>
        </p:nvSpPr>
        <p:spPr>
          <a:xfrm>
            <a:off x="158594" y="1519916"/>
            <a:ext cx="11905323" cy="44644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Am Ende des </a:t>
            </a:r>
            <a:r>
              <a:rPr lang="de-DE" dirty="0" smtClean="0">
                <a:solidFill>
                  <a:schemeClr val="tx1"/>
                </a:solidFill>
              </a:rPr>
              <a:t>Workshops</a:t>
            </a:r>
            <a:r>
              <a:rPr lang="de-DE" dirty="0">
                <a:solidFill>
                  <a:schemeClr val="tx1"/>
                </a:solidFill>
              </a:rPr>
              <a:t>…</a:t>
            </a:r>
          </a:p>
          <a:p>
            <a:pPr marL="0" indent="0">
              <a:buFont typeface="Calibri" pitchFamily="34" charset="0"/>
              <a:buNone/>
            </a:pPr>
            <a:endParaRPr lang="de-DE" sz="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97C01E"/>
              </a:buClr>
            </a:pPr>
            <a:r>
              <a:rPr lang="de-DE" dirty="0">
                <a:solidFill>
                  <a:schemeClr val="tx1"/>
                </a:solidFill>
              </a:rPr>
              <a:t>w</a:t>
            </a:r>
            <a:r>
              <a:rPr lang="de-DE" dirty="0" smtClean="0">
                <a:solidFill>
                  <a:schemeClr val="tx1"/>
                </a:solidFill>
              </a:rPr>
              <a:t>issen Sie, was Interdisziplinarität charakterisiert</a:t>
            </a:r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97C01E"/>
              </a:buClr>
            </a:pPr>
            <a:r>
              <a:rPr lang="de-DE" dirty="0">
                <a:solidFill>
                  <a:schemeClr val="tx1"/>
                </a:solidFill>
              </a:rPr>
              <a:t>k</a:t>
            </a:r>
            <a:r>
              <a:rPr lang="de-DE" dirty="0" smtClean="0">
                <a:solidFill>
                  <a:schemeClr val="tx1"/>
                </a:solidFill>
              </a:rPr>
              <a:t>ennen Sie die Abgrenzungen unterschiedlicher Forschungsprozesse</a:t>
            </a:r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97C01E"/>
              </a:buClr>
            </a:pPr>
            <a:r>
              <a:rPr lang="de-DE" dirty="0">
                <a:solidFill>
                  <a:schemeClr val="tx2"/>
                </a:solidFill>
              </a:rPr>
              <a:t>kennen Sie Gestaltungselemente interdisziplinärer Forschung und Arbeit</a:t>
            </a:r>
            <a:endParaRPr lang="de-DE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97C01E"/>
              </a:buClr>
            </a:pPr>
            <a:r>
              <a:rPr lang="de-DE" dirty="0" smtClean="0">
                <a:solidFill>
                  <a:schemeClr val="tx2"/>
                </a:solidFill>
              </a:rPr>
              <a:t>reflektieren Sie Vor- und Nachteile der interdisziplinären Arbeit</a:t>
            </a:r>
            <a:endParaRPr lang="de-DE" dirty="0">
              <a:solidFill>
                <a:schemeClr val="tx2"/>
              </a:solidFill>
            </a:endParaRPr>
          </a:p>
          <a:p>
            <a:pPr marL="0" indent="0">
              <a:buClrTx/>
              <a:buFont typeface="Calibri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9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Meine Disziplin und Ich</a:t>
            </a:r>
            <a:endParaRPr lang="en-US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01606807"/>
              </p:ext>
            </p:extLst>
          </p:nvPr>
        </p:nvGraphicFramePr>
        <p:xfrm>
          <a:off x="1487488" y="1340768"/>
          <a:ext cx="97930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143339" y="200014"/>
            <a:ext cx="8572108" cy="360040"/>
          </a:xfrm>
        </p:spPr>
        <p:txBody>
          <a:bodyPr/>
          <a:lstStyle/>
          <a:p>
            <a:r>
              <a:rPr lang="de-DE" dirty="0" smtClean="0"/>
              <a:t>Online-Seminar </a:t>
            </a:r>
            <a:r>
              <a:rPr lang="de-DE" dirty="0"/>
              <a:t>„Kollaborativ interdisziplinär“</a:t>
            </a:r>
          </a:p>
        </p:txBody>
      </p:sp>
      <p:sp>
        <p:nvSpPr>
          <p:cNvPr id="7" name="Rechteck 6"/>
          <p:cNvSpPr/>
          <p:nvPr/>
        </p:nvSpPr>
        <p:spPr>
          <a:xfrm>
            <a:off x="2711624" y="1772816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711624" y="4581128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4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Diversified</a:t>
            </a:r>
            <a:r>
              <a:rPr lang="de-DE" dirty="0" smtClean="0"/>
              <a:t>“</a:t>
            </a:r>
            <a:endParaRPr lang="en-US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143339" y="200014"/>
            <a:ext cx="8572108" cy="360040"/>
          </a:xfrm>
        </p:spPr>
        <p:txBody>
          <a:bodyPr/>
          <a:lstStyle/>
          <a:p>
            <a:r>
              <a:rPr lang="de-DE" dirty="0"/>
              <a:t>Online-Seminar „Kollaborativ interdisziplinär“</a:t>
            </a:r>
            <a:endParaRPr lang="en-US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800267129"/>
              </p:ext>
            </p:extLst>
          </p:nvPr>
        </p:nvGraphicFramePr>
        <p:xfrm>
          <a:off x="1487488" y="1340768"/>
          <a:ext cx="97930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2707147" y="292494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0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Tendering</a:t>
            </a:r>
            <a:r>
              <a:rPr lang="de-DE" dirty="0" smtClean="0"/>
              <a:t>“</a:t>
            </a:r>
            <a:endParaRPr lang="en-US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698838869"/>
              </p:ext>
            </p:extLst>
          </p:nvPr>
        </p:nvGraphicFramePr>
        <p:xfrm>
          <a:off x="1559496" y="1412776"/>
          <a:ext cx="950505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143339" y="200014"/>
            <a:ext cx="8572108" cy="360040"/>
          </a:xfrm>
        </p:spPr>
        <p:txBody>
          <a:bodyPr/>
          <a:lstStyle/>
          <a:p>
            <a:r>
              <a:rPr lang="de-DE" dirty="0"/>
              <a:t>Online-Seminar „Kollaborativ interdisziplinär“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55509" y="620688"/>
            <a:ext cx="11904728" cy="360000"/>
          </a:xfrm>
        </p:spPr>
        <p:txBody>
          <a:bodyPr/>
          <a:lstStyle/>
          <a:p>
            <a:r>
              <a:rPr lang="de-DE" dirty="0" err="1" smtClean="0"/>
              <a:t>Diversity</a:t>
            </a:r>
            <a:r>
              <a:rPr lang="de-DE" dirty="0" smtClean="0"/>
              <a:t> </a:t>
            </a:r>
            <a:r>
              <a:rPr lang="de-DE" dirty="0" smtClean="0"/>
              <a:t>Team 2025</a:t>
            </a:r>
            <a:endParaRPr lang="en-US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207568" y="1196752"/>
            <a:ext cx="8064896" cy="4824536"/>
            <a:chOff x="2495600" y="1041402"/>
            <a:chExt cx="7209522" cy="4347574"/>
          </a:xfrm>
        </p:grpSpPr>
        <p:graphicFrame>
          <p:nvGraphicFramePr>
            <p:cNvPr id="6" name="Diagramm 5"/>
            <p:cNvGraphicFramePr/>
            <p:nvPr>
              <p:extLst>
                <p:ext uri="{D42A27DB-BD31-4B8C-83A1-F6EECF244321}">
                  <p14:modId xmlns:p14="http://schemas.microsoft.com/office/powerpoint/2010/main" val="604064464"/>
                </p:ext>
              </p:extLst>
            </p:nvPr>
          </p:nvGraphicFramePr>
          <p:xfrm>
            <a:off x="2495600" y="1041402"/>
            <a:ext cx="7200799" cy="33237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Gruppieren 6"/>
            <p:cNvGrpSpPr/>
            <p:nvPr/>
          </p:nvGrpSpPr>
          <p:grpSpPr>
            <a:xfrm>
              <a:off x="2506791" y="4149080"/>
              <a:ext cx="867928" cy="1239896"/>
              <a:chOff x="0" y="2081966"/>
              <a:chExt cx="867928" cy="1239896"/>
            </a:xfrm>
          </p:grpSpPr>
          <p:sp>
            <p:nvSpPr>
              <p:cNvPr id="8" name="Chevron 7"/>
              <p:cNvSpPr/>
              <p:nvPr/>
            </p:nvSpPr>
            <p:spPr>
              <a:xfrm rot="5400000">
                <a:off x="-185984" y="2267950"/>
                <a:ext cx="1239896" cy="867927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shade val="50000"/>
                  <a:hueOff val="0"/>
                  <a:satOff val="889"/>
                  <a:lumOff val="203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Chevron 4"/>
              <p:cNvSpPr txBox="1"/>
              <p:nvPr/>
            </p:nvSpPr>
            <p:spPr>
              <a:xfrm>
                <a:off x="1" y="2515930"/>
                <a:ext cx="867927" cy="3719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875" tIns="15875" rIns="15875" bIns="15875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500" dirty="0" smtClean="0"/>
                  <a:t> 4</a:t>
                </a:r>
                <a:r>
                  <a:rPr lang="de-DE" sz="2500" kern="1200" dirty="0" smtClean="0"/>
                  <a:t>.</a:t>
                </a:r>
                <a:endParaRPr lang="de-DE" sz="2500" kern="1200" dirty="0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3358815" y="4149079"/>
              <a:ext cx="6346307" cy="805932"/>
              <a:chOff x="854490" y="2081967"/>
              <a:chExt cx="6346307" cy="805932"/>
            </a:xfrm>
          </p:grpSpPr>
          <p:sp>
            <p:nvSpPr>
              <p:cNvPr id="11" name="Auf der gleichen Seite des Rechtecks liegende Ecken abrunden 10"/>
              <p:cNvSpPr/>
              <p:nvPr/>
            </p:nvSpPr>
            <p:spPr>
              <a:xfrm rot="5400000">
                <a:off x="3631396" y="-681503"/>
                <a:ext cx="805932" cy="6332871"/>
              </a:xfrm>
              <a:prstGeom prst="round2Same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Auf der gleichen Seite des Rechtecks liegende Ecken abrunden 4"/>
              <p:cNvSpPr txBox="1"/>
              <p:nvPr/>
            </p:nvSpPr>
            <p:spPr>
              <a:xfrm>
                <a:off x="854490" y="2082679"/>
                <a:ext cx="6293529" cy="7272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5715" rIns="5715" bIns="5715" numCol="1" spcCol="1270" anchor="ctr" anchorCtr="0">
                <a:noAutofit/>
              </a:bodyPr>
              <a:lstStyle/>
              <a:p>
                <a:pPr marL="57150" lvl="1" indent="-57150" algn="l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de-DE" dirty="0" smtClean="0"/>
                  <a:t> </a:t>
                </a:r>
                <a:r>
                  <a:rPr lang="de-DE" u="sng" dirty="0" smtClean="0"/>
                  <a:t>Bildergalerie:</a:t>
                </a:r>
                <a:r>
                  <a:rPr lang="de-DE" dirty="0" smtClean="0"/>
                  <a:t> Die Bilder der Gruppen werden nacheinander per </a:t>
                </a:r>
                <a:r>
                  <a:rPr lang="de-DE" dirty="0" err="1" smtClean="0"/>
                  <a:t>Screensharing</a:t>
                </a:r>
                <a:r>
                  <a:rPr lang="de-DE" dirty="0" smtClean="0"/>
                  <a:t> gezeigt und vorgestellt. Zuschauer äußern Gedanken/Vermutungen/Ideen.</a:t>
                </a:r>
                <a:endParaRPr lang="de-DE" kern="1200" dirty="0"/>
              </a:p>
            </p:txBody>
          </p:sp>
        </p:grpSp>
      </p:grp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143339" y="200014"/>
            <a:ext cx="8572108" cy="360040"/>
          </a:xfrm>
        </p:spPr>
        <p:txBody>
          <a:bodyPr/>
          <a:lstStyle/>
          <a:p>
            <a:r>
              <a:rPr lang="de-DE" dirty="0"/>
              <a:t>Online-Seminar „Kollaborativ interdisziplinär“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So </a:t>
            </a:r>
            <a:r>
              <a:rPr lang="de-DE" dirty="0" err="1"/>
              <a:t>gelingt‘s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Erfolgreich interdisziplinär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43339" y="1484784"/>
            <a:ext cx="55926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8C01D"/>
              </a:buClr>
            </a:pPr>
            <a:r>
              <a:rPr lang="de-DE" b="1" dirty="0" smtClean="0"/>
              <a:t>Teamfähigkeit</a:t>
            </a:r>
          </a:p>
          <a:p>
            <a:pPr>
              <a:buClr>
                <a:srgbClr val="98C01D"/>
              </a:buClr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Fachkompetenz in der eigenen Disziplin und das Wissen um deren Stärken, Schwächen und Bedingtheiten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Toleranz und Akzeptanz gegenüber anderen Disziplinen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Das Wissen um die Handlungsformen, Methoden und Denkweisen anderer Disziplinen</a:t>
            </a:r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98C01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Teamkompetenz und kommunikative Kompetenz 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2179942"/>
            <a:ext cx="4104456" cy="26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Larissa">
  <a:themeElements>
    <a:clrScheme name="Elli">
      <a:dk1>
        <a:srgbClr val="000000"/>
      </a:dk1>
      <a:lt1>
        <a:srgbClr val="FFFFFF"/>
      </a:lt1>
      <a:dk2>
        <a:srgbClr val="141616"/>
      </a:dk2>
      <a:lt2>
        <a:srgbClr val="E8F1FA"/>
      </a:lt2>
      <a:accent1>
        <a:srgbClr val="637F13"/>
      </a:accent1>
      <a:accent2>
        <a:srgbClr val="97C01E"/>
      </a:accent2>
      <a:accent3>
        <a:srgbClr val="C3E660"/>
      </a:accent3>
      <a:accent4>
        <a:srgbClr val="D3D3D1"/>
      </a:accent4>
      <a:accent5>
        <a:srgbClr val="C8C8C8"/>
      </a:accent5>
      <a:accent6>
        <a:srgbClr val="5E6600"/>
      </a:accent6>
      <a:hlink>
        <a:srgbClr val="081623"/>
      </a:hlink>
      <a:folHlink>
        <a:srgbClr val="296F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Elli">
      <a:dk1>
        <a:srgbClr val="000000"/>
      </a:dk1>
      <a:lt1>
        <a:srgbClr val="FFFFFF"/>
      </a:lt1>
      <a:dk2>
        <a:srgbClr val="141616"/>
      </a:dk2>
      <a:lt2>
        <a:srgbClr val="E8F1FA"/>
      </a:lt2>
      <a:accent1>
        <a:srgbClr val="637F13"/>
      </a:accent1>
      <a:accent2>
        <a:srgbClr val="97C01E"/>
      </a:accent2>
      <a:accent3>
        <a:srgbClr val="C3E660"/>
      </a:accent3>
      <a:accent4>
        <a:srgbClr val="D3D3D1"/>
      </a:accent4>
      <a:accent5>
        <a:srgbClr val="C8C8C8"/>
      </a:accent5>
      <a:accent6>
        <a:srgbClr val="5E6600"/>
      </a:accent6>
      <a:hlink>
        <a:srgbClr val="081623"/>
      </a:hlink>
      <a:folHlink>
        <a:srgbClr val="296F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Breitbild</PresentationFormat>
  <Paragraphs>211</Paragraphs>
  <Slides>16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Larissa</vt:lpstr>
      <vt:lpstr>1_Larissa</vt:lpstr>
      <vt:lpstr>PowerPoint-Präsentation</vt:lpstr>
      <vt:lpstr>Grundlegende Regeln zum Online-Meeting in Zoom</vt:lpstr>
      <vt:lpstr>Grundlegende Regeln zum Online-Meeting in Zoom</vt:lpstr>
      <vt:lpstr>Online-Seminar „Kollaborativ interdisziplinär“</vt:lpstr>
      <vt:lpstr>Online-Seminar „Kollaborativ interdisziplinär“</vt:lpstr>
      <vt:lpstr>Online-Seminar „Kollaborativ interdisziplinär“</vt:lpstr>
      <vt:lpstr>Online-Seminar „Kollaborativ interdisziplinär“</vt:lpstr>
      <vt:lpstr>Online-Seminar „Kollaborativ interdisziplinär“</vt:lpstr>
      <vt:lpstr>Erfolgreich interdisziplinär</vt:lpstr>
      <vt:lpstr>Erfolgreich interdisziplinär</vt:lpstr>
      <vt:lpstr>Erfolgreich interdisziplinär</vt:lpstr>
      <vt:lpstr>Erfolgreich interdisziplinär</vt:lpstr>
      <vt:lpstr>Erfolgreich interdisziplinär</vt:lpstr>
      <vt:lpstr>Interdisziplinäre Zusammenarbeit</vt:lpstr>
      <vt:lpstr>Online-Seminar „Kollaborativ interdisziplinär“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Nina Schiffeler</cp:lastModifiedBy>
  <cp:revision>1248</cp:revision>
  <cp:lastPrinted>2019-07-01T09:37:31Z</cp:lastPrinted>
  <dcterms:created xsi:type="dcterms:W3CDTF">2012-08-14T08:12:56Z</dcterms:created>
  <dcterms:modified xsi:type="dcterms:W3CDTF">2020-11-13T13:35:24Z</dcterms:modified>
</cp:coreProperties>
</file>